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9" r:id="rId2"/>
    <p:sldId id="311" r:id="rId3"/>
    <p:sldId id="269" r:id="rId4"/>
    <p:sldId id="295" r:id="rId5"/>
    <p:sldId id="320" r:id="rId6"/>
    <p:sldId id="321" r:id="rId7"/>
    <p:sldId id="324" r:id="rId8"/>
    <p:sldId id="323" r:id="rId9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54BE"/>
    <a:srgbClr val="9766CD"/>
    <a:srgbClr val="9B6AD1"/>
    <a:srgbClr val="B78FF2"/>
    <a:srgbClr val="702FA0"/>
    <a:srgbClr val="C097FF"/>
    <a:srgbClr val="565B6E"/>
    <a:srgbClr val="151624"/>
    <a:srgbClr val="A5EB78"/>
    <a:srgbClr val="E99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9" autoAdjust="0"/>
    <p:restoredTop sz="92857"/>
  </p:normalViewPr>
  <p:slideViewPr>
    <p:cSldViewPr showGuides="1">
      <p:cViewPr varScale="1">
        <p:scale>
          <a:sx n="42" d="100"/>
          <a:sy n="42" d="100"/>
        </p:scale>
        <p:origin x="36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42DF6680-5C3E-D44D-B5F7-CD83A7367BB1}" type="datetimeFigureOut">
              <a:rPr lang="en-US" altLang="x-none"/>
              <a:pPr/>
              <a:t>6/24/2019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5AE6BB5D-973D-1449-80C8-3885C2A1F8AC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83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68657" y="12551101"/>
            <a:ext cx="541102" cy="650278"/>
            <a:chOff x="8775456" y="1570245"/>
            <a:chExt cx="8874641" cy="10665245"/>
          </a:xfrm>
        </p:grpSpPr>
        <p:sp>
          <p:nvSpPr>
            <p:cNvPr id="19" name="Shape"/>
            <p:cNvSpPr/>
            <p:nvPr/>
          </p:nvSpPr>
          <p:spPr>
            <a:xfrm>
              <a:off x="8777505" y="1570245"/>
              <a:ext cx="6562476" cy="469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18842" y="20934"/>
                  </a:moveTo>
                  <a:cubicBezTo>
                    <a:pt x="20967" y="17479"/>
                    <a:pt x="21600" y="12626"/>
                    <a:pt x="20491" y="8299"/>
                  </a:cubicBezTo>
                  <a:cubicBezTo>
                    <a:pt x="19233" y="3394"/>
                    <a:pt x="16010" y="99"/>
                    <a:pt x="12373" y="0"/>
                  </a:cubicBezTo>
                  <a:lnTo>
                    <a:pt x="3851" y="0"/>
                  </a:lnTo>
                  <a:cubicBezTo>
                    <a:pt x="2734" y="58"/>
                    <a:pt x="1685" y="784"/>
                    <a:pt x="956" y="2002"/>
                  </a:cubicBezTo>
                  <a:cubicBezTo>
                    <a:pt x="367" y="2988"/>
                    <a:pt x="29" y="4233"/>
                    <a:pt x="0" y="5533"/>
                  </a:cubicBezTo>
                  <a:lnTo>
                    <a:pt x="0" y="21600"/>
                  </a:lnTo>
                  <a:lnTo>
                    <a:pt x="18842" y="209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Shape"/>
            <p:cNvSpPr/>
            <p:nvPr/>
          </p:nvSpPr>
          <p:spPr>
            <a:xfrm>
              <a:off x="8775456" y="4417198"/>
              <a:ext cx="8874641" cy="781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72" extrusionOk="0">
                  <a:moveTo>
                    <a:pt x="2" y="0"/>
                  </a:moveTo>
                  <a:lnTo>
                    <a:pt x="2" y="18178"/>
                  </a:lnTo>
                  <a:cubicBezTo>
                    <a:pt x="-23" y="19005"/>
                    <a:pt x="229" y="19812"/>
                    <a:pt x="706" y="20437"/>
                  </a:cubicBezTo>
                  <a:cubicBezTo>
                    <a:pt x="1278" y="21184"/>
                    <a:pt x="2114" y="21600"/>
                    <a:pt x="2984" y="21570"/>
                  </a:cubicBezTo>
                  <a:lnTo>
                    <a:pt x="13665" y="21570"/>
                  </a:lnTo>
                  <a:cubicBezTo>
                    <a:pt x="18058" y="21511"/>
                    <a:pt x="21577" y="17412"/>
                    <a:pt x="21526" y="12415"/>
                  </a:cubicBezTo>
                  <a:cubicBezTo>
                    <a:pt x="21476" y="7474"/>
                    <a:pt x="17944" y="3496"/>
                    <a:pt x="13600" y="3486"/>
                  </a:cubicBezTo>
                  <a:lnTo>
                    <a:pt x="2842" y="3486"/>
                  </a:lnTo>
                  <a:cubicBezTo>
                    <a:pt x="2072" y="3436"/>
                    <a:pt x="1347" y="3051"/>
                    <a:pt x="819" y="2411"/>
                  </a:cubicBezTo>
                  <a:cubicBezTo>
                    <a:pt x="281" y="1759"/>
                    <a:pt x="-13" y="894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900" y="1673424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sz="8800" b="0" i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065786"/>
            <a:ext cx="20477162" cy="7019925"/>
          </a:xfrm>
        </p:spPr>
        <p:txBody>
          <a:bodyPr/>
          <a:lstStyle>
            <a:lvl1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/>
          </p:cNvSpPr>
          <p:nvPr userDrawn="1">
            <p:ph type="sldNum" sz="quarter" idx="10"/>
          </p:nvPr>
        </p:nvSpPr>
        <p:spPr>
          <a:xfrm>
            <a:off x="22748875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47C205F5-B05A-2C4F-8652-025C43E558A2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750840" y="12957399"/>
            <a:ext cx="2421510" cy="38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 dirty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rPr>
              <a:t>Multipurpose Template</a:t>
            </a:r>
          </a:p>
        </p:txBody>
      </p:sp>
      <p:sp>
        <p:nvSpPr>
          <p:cNvPr id="8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3500" b="0" i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BUSINESS REPORT</a:t>
            </a:r>
            <a:endParaRPr lang="x-none" altLang="x-none" sz="3500" b="0" i="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8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0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 userDrawn="1"/>
        </p:nvSpPr>
        <p:spPr bwMode="auto">
          <a:xfrm>
            <a:off x="1750840" y="13000166"/>
            <a:ext cx="42484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de-DE" altLang="x-none" sz="1600" noProof="0" dirty="0">
                <a:solidFill>
                  <a:schemeClr val="bg1">
                    <a:lumMod val="25000"/>
                    <a:lumOff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Technische Hochschule Brandenburg</a:t>
            </a:r>
          </a:p>
        </p:txBody>
      </p:sp>
      <p:sp>
        <p:nvSpPr>
          <p:cNvPr id="27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3500" b="0" i="0" noProof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Kursplanung Fitnessstudio</a:t>
            </a:r>
          </a:p>
        </p:txBody>
      </p:sp>
      <p:sp>
        <p:nvSpPr>
          <p:cNvPr id="17" name="Rectangle 4"/>
          <p:cNvSpPr>
            <a:spLocks noGrp="1"/>
          </p:cNvSpPr>
          <p:nvPr>
            <p:ph type="sldNum" sz="quarter" idx="21"/>
          </p:nvPr>
        </p:nvSpPr>
        <p:spPr>
          <a:xfrm>
            <a:off x="22777176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545B6A-18B8-4902-B568-2054BB131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474" y="12446904"/>
            <a:ext cx="880999" cy="8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Poppins" charset="0"/>
              </a:rPr>
              <a:t>Second level</a:t>
            </a:r>
          </a:p>
          <a:p>
            <a:pPr lvl="2"/>
            <a:r>
              <a:rPr lang="x-none" altLang="x-none">
                <a:sym typeface="Poppins" charset="0"/>
              </a:rPr>
              <a:t>Third level</a:t>
            </a:r>
          </a:p>
          <a:p>
            <a:pPr lvl="3"/>
            <a:r>
              <a:rPr lang="x-none" altLang="x-none">
                <a:sym typeface="Poppins" charset="0"/>
              </a:rPr>
              <a:t>Fourth level</a:t>
            </a:r>
          </a:p>
          <a:p>
            <a:pPr lvl="4"/>
            <a:r>
              <a:rPr lang="x-none" altLang="x-none">
                <a:sym typeface="Poppins" charset="0"/>
              </a:rPr>
              <a:t>Fifth level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sldNum" sz="quarter" idx="2"/>
          </p:nvPr>
        </p:nvSpPr>
        <p:spPr bwMode="auto">
          <a:xfrm>
            <a:off x="22748875" y="12640096"/>
            <a:ext cx="895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eaLnBrk="1"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83012394-0000-AC47-9758-C9AABE0F376A}" type="slidenum">
              <a:rPr lang="x-none" altLang="x-none" smtClean="0"/>
              <a:pPr>
                <a:defRPr/>
              </a:pPr>
              <a:t>‹#›</a:t>
            </a:fld>
            <a:endParaRPr lang="x-none" altLang="x-non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0" r:id="rId1"/>
    <p:sldLayoutId id="2147483824" r:id="rId2"/>
    <p:sldLayoutId id="2147483825" r:id="rId3"/>
    <p:sldLayoutId id="2147483826" r:id="rId4"/>
  </p:sldLayoutIdLst>
  <p:hf hdr="0" ftr="0" dt="0"/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8800" b="0" i="0" kern="1200">
          <a:solidFill>
            <a:schemeClr val="tx1"/>
          </a:solidFill>
          <a:latin typeface="Open Sans Light" charset="0"/>
          <a:ea typeface="Open Sans Light" charset="0"/>
          <a:cs typeface="Open Sans Light" charset="0"/>
          <a:sym typeface="Poppins Medium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1pPr>
      <a:lvl2pPr indent="2286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2pPr>
      <a:lvl3pPr indent="4572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3pPr>
      <a:lvl4pPr indent="6858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4pPr>
      <a:lvl5pPr indent="9144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17CC90-2E65-493C-ADA8-6FBD0829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4" y="857"/>
            <a:ext cx="24382799" cy="13859697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C7D99142-9CC8-4095-A9FB-FD185593759D}"/>
              </a:ext>
            </a:extLst>
          </p:cNvPr>
          <p:cNvSpPr/>
          <p:nvPr/>
        </p:nvSpPr>
        <p:spPr bwMode="auto">
          <a:xfrm>
            <a:off x="22648" y="-17240"/>
            <a:ext cx="24382800" cy="137160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alpha val="88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05383" y="4318209"/>
            <a:ext cx="15365063" cy="3888470"/>
            <a:chOff x="5527328" y="5498614"/>
            <a:chExt cx="13282112" cy="3118673"/>
          </a:xfrm>
        </p:grpSpPr>
        <p:sp>
          <p:nvSpPr>
            <p:cNvPr id="5" name="Text Box 3"/>
            <p:cNvSpPr txBox="1">
              <a:spLocks/>
            </p:cNvSpPr>
            <p:nvPr/>
          </p:nvSpPr>
          <p:spPr bwMode="auto">
            <a:xfrm>
              <a:off x="5527328" y="5498614"/>
              <a:ext cx="13282112" cy="1491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defRPr/>
              </a:pPr>
              <a:r>
                <a:rPr lang="de-DE" altLang="x-none" sz="9600" b="1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Kursplanung Fitnessstudio</a:t>
              </a:r>
            </a:p>
          </p:txBody>
        </p:sp>
        <p:sp>
          <p:nvSpPr>
            <p:cNvPr id="6" name="Text Box 3"/>
            <p:cNvSpPr txBox="1">
              <a:spLocks/>
            </p:cNvSpPr>
            <p:nvPr/>
          </p:nvSpPr>
          <p:spPr bwMode="auto">
            <a:xfrm>
              <a:off x="7383382" y="7975889"/>
              <a:ext cx="9577064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50000"/>
                </a:lnSpc>
                <a:defRPr/>
              </a:pP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Cristian </a:t>
              </a:r>
              <a:r>
                <a:rPr lang="en-US" altLang="x-none" sz="28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Cananau</a:t>
              </a: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, Dennis Schulz, </a:t>
              </a:r>
            </a:p>
            <a:p>
              <a:pPr algn="ctr" eaLnBrk="1">
                <a:lnSpc>
                  <a:spcPct val="150000"/>
                </a:lnSpc>
                <a:defRPr/>
              </a:pP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Jennifer </a:t>
              </a:r>
              <a:r>
                <a:rPr lang="en-US" altLang="x-none" sz="28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Ferle</a:t>
              </a: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, Juri Shyshlin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C303CD-CF01-437F-A7B6-8B4C55064BF6}"/>
              </a:ext>
            </a:extLst>
          </p:cNvPr>
          <p:cNvSpPr txBox="1"/>
          <p:nvPr/>
        </p:nvSpPr>
        <p:spPr>
          <a:xfrm>
            <a:off x="9527704" y="11826552"/>
            <a:ext cx="5053755" cy="1561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Enterprise Knowledge Engineering</a:t>
            </a:r>
            <a:endParaRPr lang="en-US" sz="2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Technische</a:t>
            </a:r>
            <a:r>
              <a:rPr lang="en-US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Hochschule Brandenburg</a:t>
            </a:r>
          </a:p>
          <a:p>
            <a:pPr algn="ctr">
              <a:lnSpc>
                <a:spcPct val="150000"/>
              </a:lnSpc>
            </a:pPr>
            <a:r>
              <a:rPr lang="de-DE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Sommersemester</a:t>
            </a:r>
            <a:r>
              <a:rPr lang="en-US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 </a:t>
            </a:r>
            <a:endParaRPr lang="de-DE" sz="2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B43E0-A1D8-4BF6-8EAB-ECF898E5C1BF}"/>
              </a:ext>
            </a:extLst>
          </p:cNvPr>
          <p:cNvSpPr/>
          <p:nvPr/>
        </p:nvSpPr>
        <p:spPr bwMode="auto">
          <a:xfrm>
            <a:off x="11131621" y="6607435"/>
            <a:ext cx="2088233" cy="10654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776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EC7FBC-C54B-48D4-9FCE-6C07C08EB9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859" b="7859"/>
          <a:stretch>
            <a:fillRect/>
          </a:stretch>
        </p:blipFill>
        <p:spPr>
          <a:xfrm>
            <a:off x="0" y="0"/>
            <a:ext cx="24382413" cy="13716000"/>
          </a:xfrm>
        </p:spPr>
      </p:pic>
      <p:sp>
        <p:nvSpPr>
          <p:cNvPr id="12" name="Rectangle 11"/>
          <p:cNvSpPr/>
          <p:nvPr/>
        </p:nvSpPr>
        <p:spPr bwMode="auto">
          <a:xfrm>
            <a:off x="1200" y="-23292"/>
            <a:ext cx="24382800" cy="137160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alpha val="88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96428" y="1672742"/>
            <a:ext cx="9432925" cy="3685872"/>
            <a:chOff x="1496428" y="1672742"/>
            <a:chExt cx="9432925" cy="3685872"/>
          </a:xfrm>
        </p:grpSpPr>
        <p:sp>
          <p:nvSpPr>
            <p:cNvPr id="33" name="Text Box 3"/>
            <p:cNvSpPr txBox="1">
              <a:spLocks/>
            </p:cNvSpPr>
            <p:nvPr/>
          </p:nvSpPr>
          <p:spPr bwMode="auto">
            <a:xfrm>
              <a:off x="1496428" y="2210770"/>
              <a:ext cx="9432925" cy="314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de-DE" altLang="x-none" sz="8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Präsentation</a:t>
              </a:r>
            </a:p>
            <a:p>
              <a:pPr eaLnBrk="1">
                <a:defRPr/>
              </a:pPr>
              <a:r>
                <a:rPr lang="de-DE" altLang="x-none" sz="88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Agenda</a:t>
              </a:r>
            </a:p>
          </p:txBody>
        </p:sp>
        <p:sp>
          <p:nvSpPr>
            <p:cNvPr id="34" name="Text Box 2"/>
            <p:cNvSpPr txBox="1">
              <a:spLocks/>
            </p:cNvSpPr>
            <p:nvPr/>
          </p:nvSpPr>
          <p:spPr bwMode="auto">
            <a:xfrm>
              <a:off x="1590325" y="1672742"/>
              <a:ext cx="2628000" cy="3847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eaLnBrk="1">
                <a:defRPr/>
              </a:pPr>
              <a:r>
                <a:rPr lang="de-DE" altLang="x-none" spc="3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SemiBold" charset="0"/>
                </a:rPr>
                <a:t>Fitnessstudio</a:t>
              </a:r>
            </a:p>
          </p:txBody>
        </p:sp>
      </p:grpSp>
      <p:sp>
        <p:nvSpPr>
          <p:cNvPr id="23" name="Text Box 3"/>
          <p:cNvSpPr txBox="1">
            <a:spLocks/>
          </p:cNvSpPr>
          <p:nvPr/>
        </p:nvSpPr>
        <p:spPr bwMode="auto">
          <a:xfrm>
            <a:off x="13265696" y="2707322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01.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Motivation</a:t>
            </a:r>
          </a:p>
        </p:txBody>
      </p:sp>
      <p:sp>
        <p:nvSpPr>
          <p:cNvPr id="26" name="Text Box 3"/>
          <p:cNvSpPr txBox="1">
            <a:spLocks/>
          </p:cNvSpPr>
          <p:nvPr/>
        </p:nvSpPr>
        <p:spPr bwMode="auto">
          <a:xfrm>
            <a:off x="13265696" y="4188227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02.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Vorgehensweise</a:t>
            </a:r>
          </a:p>
        </p:txBody>
      </p:sp>
      <p:sp>
        <p:nvSpPr>
          <p:cNvPr id="29" name="Text Box 3"/>
          <p:cNvSpPr txBox="1">
            <a:spLocks/>
          </p:cNvSpPr>
          <p:nvPr/>
        </p:nvSpPr>
        <p:spPr bwMode="auto">
          <a:xfrm>
            <a:off x="13269455" y="5720875"/>
            <a:ext cx="10470896" cy="129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50000"/>
              </a:lnSpc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03.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Wissenskontext und</a:t>
            </a:r>
          </a:p>
          <a:p>
            <a:pPr eaLnBrk="1">
              <a:lnSpc>
                <a:spcPct val="150000"/>
              </a:lnSpc>
              <a:defRPr/>
            </a:pP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 visuelles Wissensschema</a:t>
            </a:r>
          </a:p>
        </p:txBody>
      </p:sp>
      <p:sp>
        <p:nvSpPr>
          <p:cNvPr id="32" name="Text Box 3"/>
          <p:cNvSpPr txBox="1">
            <a:spLocks/>
          </p:cNvSpPr>
          <p:nvPr/>
        </p:nvSpPr>
        <p:spPr bwMode="auto">
          <a:xfrm>
            <a:off x="13272120" y="8442176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04.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Technisches Wissensschema</a:t>
            </a:r>
          </a:p>
        </p:txBody>
      </p:sp>
      <p:sp>
        <p:nvSpPr>
          <p:cNvPr id="48" name="Text Box 3">
            <a:extLst>
              <a:ext uri="{FF2B5EF4-FFF2-40B4-BE49-F238E27FC236}">
                <a16:creationId xmlns:a16="http://schemas.microsoft.com/office/drawing/2014/main" id="{F082EA7E-3071-40D6-A1E7-8B604043E851}"/>
              </a:ext>
            </a:extLst>
          </p:cNvPr>
          <p:cNvSpPr txBox="1">
            <a:spLocks/>
          </p:cNvSpPr>
          <p:nvPr/>
        </p:nvSpPr>
        <p:spPr bwMode="auto">
          <a:xfrm>
            <a:off x="13272120" y="10186598"/>
            <a:ext cx="9451736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05.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Web-Wissenspräsentationsseiten</a:t>
            </a:r>
          </a:p>
        </p:txBody>
      </p:sp>
    </p:spTree>
    <p:extLst>
      <p:ext uri="{BB962C8B-B14F-4D97-AF65-F5344CB8AC3E}">
        <p14:creationId xmlns:p14="http://schemas.microsoft.com/office/powerpoint/2010/main" val="1007294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2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87451" y="3189888"/>
            <a:ext cx="10502040" cy="3911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Fitnessstudios bieten eine attraktive Möglichkeit, einen Ausgleich zum Berufs- und Studiums-Alltag zu finden und neben dem Geist auch den Körper in Form zu halten. Zumeist werden hierfür Kurse angeboten, welche zu gezielter und effizienter Nutzung der eigenen Freizeit führen sollen. </a:t>
            </a: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entsprechende Kurspläne digital oftmals nur unübersichtlich auf den Webseiten zu finden sind oder teilweise nur in physischer Form bereitgestellt werden, hat sich das Projektteam das Ziel gesetzt: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Box 3"/>
          <p:cNvSpPr txBox="1">
            <a:spLocks/>
          </p:cNvSpPr>
          <p:nvPr/>
        </p:nvSpPr>
        <p:spPr bwMode="auto">
          <a:xfrm>
            <a:off x="1689960" y="1073187"/>
            <a:ext cx="9432925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01.Motivation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3</a:t>
            </a:fld>
            <a:endParaRPr lang="x-none" altLang="x-none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F16B42B-AE37-442A-9815-3936EC0CFEB4}"/>
              </a:ext>
            </a:extLst>
          </p:cNvPr>
          <p:cNvSpPr/>
          <p:nvPr/>
        </p:nvSpPr>
        <p:spPr>
          <a:xfrm>
            <a:off x="3276267" y="7717269"/>
            <a:ext cx="8411677" cy="302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6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</a:rPr>
              <a:t>Eine Domäne mit einer Graph-Datenbank inklusive zugehöriger Strukturen und Abfragen zu entwickeln, welche es potentiellen Kursteilnehmern ermöglicht, sich schnell und individuell über relevante Kurse zu informieren.</a:t>
            </a:r>
            <a:endParaRPr lang="en-US" sz="2600" dirty="0">
              <a:solidFill>
                <a:srgbClr val="FFFF0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D407450-C87A-40A1-909C-D30881E556FC}"/>
              </a:ext>
            </a:extLst>
          </p:cNvPr>
          <p:cNvSpPr/>
          <p:nvPr/>
        </p:nvSpPr>
        <p:spPr>
          <a:xfrm>
            <a:off x="1577843" y="8370168"/>
            <a:ext cx="1109101" cy="1162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560" extrusionOk="0">
                <a:moveTo>
                  <a:pt x="18454" y="0"/>
                </a:moveTo>
                <a:cubicBezTo>
                  <a:pt x="18226" y="0"/>
                  <a:pt x="18041" y="184"/>
                  <a:pt x="18041" y="411"/>
                </a:cubicBezTo>
                <a:lnTo>
                  <a:pt x="18041" y="2021"/>
                </a:lnTo>
                <a:lnTo>
                  <a:pt x="16260" y="3793"/>
                </a:lnTo>
                <a:cubicBezTo>
                  <a:pt x="14407" y="2096"/>
                  <a:pt x="12052" y="1246"/>
                  <a:pt x="9697" y="1246"/>
                </a:cubicBezTo>
                <a:cubicBezTo>
                  <a:pt x="7215" y="1246"/>
                  <a:pt x="4734" y="2188"/>
                  <a:pt x="2840" y="4072"/>
                </a:cubicBezTo>
                <a:cubicBezTo>
                  <a:pt x="-947" y="7841"/>
                  <a:pt x="-947" y="13952"/>
                  <a:pt x="2840" y="17720"/>
                </a:cubicBezTo>
                <a:cubicBezTo>
                  <a:pt x="3135" y="18014"/>
                  <a:pt x="3447" y="18283"/>
                  <a:pt x="3769" y="18531"/>
                </a:cubicBezTo>
                <a:lnTo>
                  <a:pt x="1431" y="20858"/>
                </a:lnTo>
                <a:cubicBezTo>
                  <a:pt x="1269" y="21018"/>
                  <a:pt x="1269" y="21279"/>
                  <a:pt x="1431" y="21439"/>
                </a:cubicBezTo>
                <a:cubicBezTo>
                  <a:pt x="1592" y="21600"/>
                  <a:pt x="1854" y="21600"/>
                  <a:pt x="2016" y="21439"/>
                </a:cubicBezTo>
                <a:lnTo>
                  <a:pt x="4453" y="19014"/>
                </a:lnTo>
                <a:cubicBezTo>
                  <a:pt x="7656" y="21068"/>
                  <a:pt x="11808" y="21056"/>
                  <a:pt x="15000" y="18977"/>
                </a:cubicBezTo>
                <a:lnTo>
                  <a:pt x="17474" y="21439"/>
                </a:lnTo>
                <a:cubicBezTo>
                  <a:pt x="17635" y="21600"/>
                  <a:pt x="17897" y="21600"/>
                  <a:pt x="18059" y="21439"/>
                </a:cubicBezTo>
                <a:cubicBezTo>
                  <a:pt x="18220" y="21279"/>
                  <a:pt x="18220" y="21018"/>
                  <a:pt x="18059" y="20858"/>
                </a:cubicBezTo>
                <a:lnTo>
                  <a:pt x="15679" y="18489"/>
                </a:lnTo>
                <a:cubicBezTo>
                  <a:pt x="15982" y="18253"/>
                  <a:pt x="16275" y="17998"/>
                  <a:pt x="16554" y="17720"/>
                </a:cubicBezTo>
                <a:cubicBezTo>
                  <a:pt x="19550" y="14738"/>
                  <a:pt x="20173" y="10290"/>
                  <a:pt x="18427" y="6696"/>
                </a:cubicBezTo>
                <a:cubicBezTo>
                  <a:pt x="18315" y="6480"/>
                  <a:pt x="18039" y="6409"/>
                  <a:pt x="17836" y="6545"/>
                </a:cubicBezTo>
                <a:cubicBezTo>
                  <a:pt x="17664" y="6659"/>
                  <a:pt x="17609" y="6885"/>
                  <a:pt x="17709" y="7066"/>
                </a:cubicBezTo>
                <a:cubicBezTo>
                  <a:pt x="19298" y="10357"/>
                  <a:pt x="18723" y="14423"/>
                  <a:pt x="15982" y="17151"/>
                </a:cubicBezTo>
                <a:cubicBezTo>
                  <a:pt x="12511" y="20606"/>
                  <a:pt x="6882" y="20606"/>
                  <a:pt x="3411" y="17151"/>
                </a:cubicBezTo>
                <a:cubicBezTo>
                  <a:pt x="-60" y="13697"/>
                  <a:pt x="-60" y="8096"/>
                  <a:pt x="3411" y="4641"/>
                </a:cubicBezTo>
                <a:cubicBezTo>
                  <a:pt x="5147" y="2914"/>
                  <a:pt x="7422" y="2050"/>
                  <a:pt x="9697" y="2050"/>
                </a:cubicBezTo>
                <a:cubicBezTo>
                  <a:pt x="11846" y="2050"/>
                  <a:pt x="13994" y="2821"/>
                  <a:pt x="15688" y="4362"/>
                </a:cubicBezTo>
                <a:lnTo>
                  <a:pt x="14163" y="5880"/>
                </a:lnTo>
                <a:cubicBezTo>
                  <a:pt x="12891" y="4756"/>
                  <a:pt x="11294" y="4193"/>
                  <a:pt x="9697" y="4193"/>
                </a:cubicBezTo>
                <a:cubicBezTo>
                  <a:pt x="7973" y="4193"/>
                  <a:pt x="6249" y="4847"/>
                  <a:pt x="4934" y="6156"/>
                </a:cubicBezTo>
                <a:cubicBezTo>
                  <a:pt x="2303" y="8774"/>
                  <a:pt x="2303" y="13019"/>
                  <a:pt x="4934" y="15637"/>
                </a:cubicBezTo>
                <a:cubicBezTo>
                  <a:pt x="7564" y="18255"/>
                  <a:pt x="11829" y="18255"/>
                  <a:pt x="14460" y="15637"/>
                </a:cubicBezTo>
                <a:cubicBezTo>
                  <a:pt x="16991" y="13118"/>
                  <a:pt x="17085" y="9095"/>
                  <a:pt x="14747" y="6463"/>
                </a:cubicBezTo>
                <a:lnTo>
                  <a:pt x="18628" y="2600"/>
                </a:lnTo>
                <a:lnTo>
                  <a:pt x="20240" y="2600"/>
                </a:lnTo>
                <a:cubicBezTo>
                  <a:pt x="20468" y="2600"/>
                  <a:pt x="20653" y="2416"/>
                  <a:pt x="20653" y="2188"/>
                </a:cubicBezTo>
                <a:cubicBezTo>
                  <a:pt x="20653" y="1961"/>
                  <a:pt x="20468" y="1777"/>
                  <a:pt x="20240" y="1777"/>
                </a:cubicBezTo>
                <a:lnTo>
                  <a:pt x="18867" y="1777"/>
                </a:lnTo>
                <a:lnTo>
                  <a:pt x="18867" y="411"/>
                </a:lnTo>
                <a:cubicBezTo>
                  <a:pt x="18867" y="184"/>
                  <a:pt x="18682" y="0"/>
                  <a:pt x="18454" y="0"/>
                </a:cubicBezTo>
                <a:close/>
                <a:moveTo>
                  <a:pt x="9697" y="5041"/>
                </a:moveTo>
                <a:cubicBezTo>
                  <a:pt x="11076" y="5041"/>
                  <a:pt x="12455" y="5522"/>
                  <a:pt x="13559" y="6481"/>
                </a:cubicBezTo>
                <a:lnTo>
                  <a:pt x="11821" y="8211"/>
                </a:lnTo>
                <a:cubicBezTo>
                  <a:pt x="11199" y="7723"/>
                  <a:pt x="10449" y="7477"/>
                  <a:pt x="9697" y="7477"/>
                </a:cubicBezTo>
                <a:cubicBezTo>
                  <a:pt x="8818" y="7477"/>
                  <a:pt x="7938" y="7811"/>
                  <a:pt x="7267" y="8479"/>
                </a:cubicBezTo>
                <a:cubicBezTo>
                  <a:pt x="5926" y="9814"/>
                  <a:pt x="5926" y="11979"/>
                  <a:pt x="7267" y="13314"/>
                </a:cubicBezTo>
                <a:cubicBezTo>
                  <a:pt x="8609" y="14650"/>
                  <a:pt x="10785" y="14650"/>
                  <a:pt x="12126" y="13314"/>
                </a:cubicBezTo>
                <a:cubicBezTo>
                  <a:pt x="13367" y="12079"/>
                  <a:pt x="13458" y="10136"/>
                  <a:pt x="12403" y="8795"/>
                </a:cubicBezTo>
                <a:lnTo>
                  <a:pt x="14143" y="7064"/>
                </a:lnTo>
                <a:cubicBezTo>
                  <a:pt x="16149" y="9364"/>
                  <a:pt x="16055" y="12849"/>
                  <a:pt x="13858" y="15037"/>
                </a:cubicBezTo>
                <a:cubicBezTo>
                  <a:pt x="11560" y="17323"/>
                  <a:pt x="7834" y="17323"/>
                  <a:pt x="5536" y="15037"/>
                </a:cubicBezTo>
                <a:cubicBezTo>
                  <a:pt x="3238" y="12750"/>
                  <a:pt x="3238" y="9042"/>
                  <a:pt x="5536" y="6756"/>
                </a:cubicBezTo>
                <a:cubicBezTo>
                  <a:pt x="6685" y="5612"/>
                  <a:pt x="8191" y="5041"/>
                  <a:pt x="9697" y="5041"/>
                </a:cubicBezTo>
                <a:close/>
                <a:moveTo>
                  <a:pt x="17249" y="5189"/>
                </a:moveTo>
                <a:cubicBezTo>
                  <a:pt x="17139" y="5189"/>
                  <a:pt x="17029" y="5231"/>
                  <a:pt x="16945" y="5314"/>
                </a:cubicBezTo>
                <a:cubicBezTo>
                  <a:pt x="16778" y="5481"/>
                  <a:pt x="16778" y="5752"/>
                  <a:pt x="16945" y="5919"/>
                </a:cubicBezTo>
                <a:cubicBezTo>
                  <a:pt x="17113" y="6086"/>
                  <a:pt x="17385" y="6086"/>
                  <a:pt x="17553" y="5919"/>
                </a:cubicBezTo>
                <a:cubicBezTo>
                  <a:pt x="17720" y="5752"/>
                  <a:pt x="17720" y="5481"/>
                  <a:pt x="17553" y="5314"/>
                </a:cubicBezTo>
                <a:cubicBezTo>
                  <a:pt x="17469" y="5231"/>
                  <a:pt x="17359" y="5189"/>
                  <a:pt x="17249" y="5189"/>
                </a:cubicBezTo>
                <a:close/>
                <a:moveTo>
                  <a:pt x="9697" y="8308"/>
                </a:moveTo>
                <a:cubicBezTo>
                  <a:pt x="10234" y="8308"/>
                  <a:pt x="10770" y="8475"/>
                  <a:pt x="11224" y="8805"/>
                </a:cubicBezTo>
                <a:lnTo>
                  <a:pt x="9490" y="10530"/>
                </a:lnTo>
                <a:cubicBezTo>
                  <a:pt x="9329" y="10691"/>
                  <a:pt x="9329" y="10952"/>
                  <a:pt x="9490" y="11113"/>
                </a:cubicBezTo>
                <a:cubicBezTo>
                  <a:pt x="9652" y="11273"/>
                  <a:pt x="9913" y="11273"/>
                  <a:pt x="10075" y="11113"/>
                </a:cubicBezTo>
                <a:lnTo>
                  <a:pt x="11807" y="9388"/>
                </a:lnTo>
                <a:cubicBezTo>
                  <a:pt x="12539" y="10400"/>
                  <a:pt x="12451" y="11817"/>
                  <a:pt x="11536" y="12726"/>
                </a:cubicBezTo>
                <a:cubicBezTo>
                  <a:pt x="10521" y="13737"/>
                  <a:pt x="8873" y="13737"/>
                  <a:pt x="7857" y="12726"/>
                </a:cubicBezTo>
                <a:cubicBezTo>
                  <a:pt x="6842" y="11716"/>
                  <a:pt x="6842" y="10077"/>
                  <a:pt x="7857" y="9066"/>
                </a:cubicBezTo>
                <a:cubicBezTo>
                  <a:pt x="8365" y="8560"/>
                  <a:pt x="9031" y="8308"/>
                  <a:pt x="9697" y="8308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39F6B08C-6284-470F-8AA9-C050A121E2EF}"/>
              </a:ext>
            </a:extLst>
          </p:cNvPr>
          <p:cNvSpPr/>
          <p:nvPr/>
        </p:nvSpPr>
        <p:spPr>
          <a:xfrm>
            <a:off x="1693285" y="9522296"/>
            <a:ext cx="993659" cy="75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</a:rPr>
              <a:t>Ziel</a:t>
            </a:r>
            <a:endParaRPr lang="en-US" sz="3200" dirty="0">
              <a:solidFill>
                <a:srgbClr val="FFFF0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89C3AB6-A1C9-46E3-B69E-4F5B5DC4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531" y="3271837"/>
            <a:ext cx="1061085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9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  <p:bldP spid="8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/>
          </p:cNvSpPr>
          <p:nvPr/>
        </p:nvSpPr>
        <p:spPr bwMode="auto">
          <a:xfrm>
            <a:off x="13200112" y="1025352"/>
            <a:ext cx="10441160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02.Vorgehensweise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5828B7-8752-4C2A-85B2-8C0868612B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356" r="20356"/>
          <a:stretch>
            <a:fillRect/>
          </a:stretch>
        </p:blipFill>
        <p:spPr>
          <a:xfrm>
            <a:off x="3175" y="0"/>
            <a:ext cx="12192000" cy="13716000"/>
          </a:xfrm>
        </p:spPr>
      </p:pic>
      <p:sp>
        <p:nvSpPr>
          <p:cNvPr id="2" name="Rectangle 1"/>
          <p:cNvSpPr/>
          <p:nvPr/>
        </p:nvSpPr>
        <p:spPr>
          <a:xfrm>
            <a:off x="13181384" y="2911632"/>
            <a:ext cx="10099848" cy="242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 gemeinsamen Brainstorming wurden  folgende Informationen als relevant erachtet und im ersten Prototyp umgesetzt:</a:t>
            </a:r>
          </a:p>
          <a:p>
            <a:pPr>
              <a:lnSpc>
                <a:spcPct val="150000"/>
              </a:lnSpc>
              <a:defRPr/>
            </a:pPr>
            <a:endParaRPr lang="de-DE" altLang="de-DE" sz="2600" spc="-2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06DE782-F9E9-40AD-9E71-1F064498225E}"/>
              </a:ext>
            </a:extLst>
          </p:cNvPr>
          <p:cNvSpPr/>
          <p:nvPr/>
        </p:nvSpPr>
        <p:spPr>
          <a:xfrm>
            <a:off x="13181385" y="10525581"/>
            <a:ext cx="10099848" cy="302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Sofern möglich, wurden diese Begriffe durch standardisiertes Vokabular des Community-Projekts </a:t>
            </a:r>
            <a:r>
              <a:rPr lang="de-DE" altLang="de-DE" sz="2600" b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schema.org </a:t>
            </a: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ersetzt, welches dann in der späteren technischen Umsetzung in der Turtle-Notation aufgegriffen werden kann.</a:t>
            </a:r>
          </a:p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931C904-9DA3-468B-AD2E-C0020A95CC73}"/>
              </a:ext>
            </a:extLst>
          </p:cNvPr>
          <p:cNvGrpSpPr/>
          <p:nvPr/>
        </p:nvGrpSpPr>
        <p:grpSpPr>
          <a:xfrm>
            <a:off x="13704168" y="4806358"/>
            <a:ext cx="9138884" cy="778546"/>
            <a:chOff x="13704168" y="4648800"/>
            <a:chExt cx="9138884" cy="778546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90F365BD-CAFB-4B18-9C89-F54AA87C6ECB}"/>
                </a:ext>
              </a:extLst>
            </p:cNvPr>
            <p:cNvSpPr/>
            <p:nvPr/>
          </p:nvSpPr>
          <p:spPr>
            <a:xfrm>
              <a:off x="14301963" y="4648800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Name des Kurses</a:t>
              </a: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DC3EB9E-8093-4A2F-95F9-17E113FDD7B6}"/>
                </a:ext>
              </a:extLst>
            </p:cNvPr>
            <p:cNvGrpSpPr/>
            <p:nvPr/>
          </p:nvGrpSpPr>
          <p:grpSpPr>
            <a:xfrm>
              <a:off x="13704168" y="4925841"/>
              <a:ext cx="465719" cy="465719"/>
              <a:chOff x="14136216" y="4925841"/>
              <a:chExt cx="465719" cy="465719"/>
            </a:xfrm>
          </p:grpSpPr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4A35141F-808F-4FBE-A12E-15040C9C946D}"/>
                  </a:ext>
                </a:extLst>
              </p:cNvPr>
              <p:cNvSpPr/>
              <p:nvPr/>
            </p:nvSpPr>
            <p:spPr bwMode="auto">
              <a:xfrm>
                <a:off x="14136216" y="4925841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29" name="Shape">
                <a:extLst>
                  <a:ext uri="{FF2B5EF4-FFF2-40B4-BE49-F238E27FC236}">
                    <a16:creationId xmlns:a16="http://schemas.microsoft.com/office/drawing/2014/main" id="{FBB1FAB9-F349-4543-B5BB-F2B2ED4FFB2B}"/>
                  </a:ext>
                </a:extLst>
              </p:cNvPr>
              <p:cNvSpPr/>
              <p:nvPr/>
            </p:nvSpPr>
            <p:spPr>
              <a:xfrm>
                <a:off x="14289423" y="5085117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AF21D08-EDB3-48D2-86FE-0982D5B3D5E3}"/>
              </a:ext>
            </a:extLst>
          </p:cNvPr>
          <p:cNvGrpSpPr/>
          <p:nvPr/>
        </p:nvGrpSpPr>
        <p:grpSpPr>
          <a:xfrm>
            <a:off x="13704168" y="5647406"/>
            <a:ext cx="9148476" cy="778546"/>
            <a:chOff x="13704168" y="5429579"/>
            <a:chExt cx="9148476" cy="778546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FD596743-05D2-4927-B422-1D64487F2A15}"/>
                </a:ext>
              </a:extLst>
            </p:cNvPr>
            <p:cNvGrpSpPr/>
            <p:nvPr/>
          </p:nvGrpSpPr>
          <p:grpSpPr>
            <a:xfrm>
              <a:off x="13704168" y="5713231"/>
              <a:ext cx="465719" cy="465719"/>
              <a:chOff x="14136216" y="5713231"/>
              <a:chExt cx="465719" cy="465719"/>
            </a:xfrm>
          </p:grpSpPr>
          <p:sp>
            <p:nvSpPr>
              <p:cNvPr id="25" name="Oval 38">
                <a:extLst>
                  <a:ext uri="{FF2B5EF4-FFF2-40B4-BE49-F238E27FC236}">
                    <a16:creationId xmlns:a16="http://schemas.microsoft.com/office/drawing/2014/main" id="{41EF551B-1F7F-4F5E-95DA-845F4F75D506}"/>
                  </a:ext>
                </a:extLst>
              </p:cNvPr>
              <p:cNvSpPr/>
              <p:nvPr/>
            </p:nvSpPr>
            <p:spPr bwMode="auto">
              <a:xfrm>
                <a:off x="14136216" y="5713231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26" name="Shape">
                <a:extLst>
                  <a:ext uri="{FF2B5EF4-FFF2-40B4-BE49-F238E27FC236}">
                    <a16:creationId xmlns:a16="http://schemas.microsoft.com/office/drawing/2014/main" id="{A6A0984A-76C5-4049-A7CF-7C917DF06885}"/>
                  </a:ext>
                </a:extLst>
              </p:cNvPr>
              <p:cNvSpPr/>
              <p:nvPr/>
            </p:nvSpPr>
            <p:spPr>
              <a:xfrm>
                <a:off x="14289423" y="5872507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4350A3F0-D46A-4C65-A303-38BD86C7DE18}"/>
                </a:ext>
              </a:extLst>
            </p:cNvPr>
            <p:cNvSpPr/>
            <p:nvPr/>
          </p:nvSpPr>
          <p:spPr>
            <a:xfrm>
              <a:off x="14311555" y="5429579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Start- und Enddatum des Kurses; Dauer des Kurses</a:t>
              </a:r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6252A73-F83D-4895-84F5-0BC0AE229FD4}"/>
              </a:ext>
            </a:extLst>
          </p:cNvPr>
          <p:cNvGrpSpPr/>
          <p:nvPr/>
        </p:nvGrpSpPr>
        <p:grpSpPr>
          <a:xfrm>
            <a:off x="13704168" y="6598648"/>
            <a:ext cx="9160871" cy="778546"/>
            <a:chOff x="13704168" y="6297074"/>
            <a:chExt cx="9160871" cy="778546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2456B84F-DF05-4749-9AB5-688EEEB480EA}"/>
                </a:ext>
              </a:extLst>
            </p:cNvPr>
            <p:cNvGrpSpPr/>
            <p:nvPr/>
          </p:nvGrpSpPr>
          <p:grpSpPr>
            <a:xfrm>
              <a:off x="13704168" y="6536298"/>
              <a:ext cx="465719" cy="465719"/>
              <a:chOff x="14136216" y="6536298"/>
              <a:chExt cx="465719" cy="465719"/>
            </a:xfrm>
          </p:grpSpPr>
          <p:sp>
            <p:nvSpPr>
              <p:cNvPr id="16" name="Oval 38">
                <a:extLst>
                  <a:ext uri="{FF2B5EF4-FFF2-40B4-BE49-F238E27FC236}">
                    <a16:creationId xmlns:a16="http://schemas.microsoft.com/office/drawing/2014/main" id="{CCC25839-8A33-400C-8340-B80EA2A77210}"/>
                  </a:ext>
                </a:extLst>
              </p:cNvPr>
              <p:cNvSpPr/>
              <p:nvPr/>
            </p:nvSpPr>
            <p:spPr bwMode="auto">
              <a:xfrm>
                <a:off x="14136216" y="6536298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47D4D243-7F6B-4C42-B2A0-938A1FAEF166}"/>
                  </a:ext>
                </a:extLst>
              </p:cNvPr>
              <p:cNvSpPr/>
              <p:nvPr/>
            </p:nvSpPr>
            <p:spPr>
              <a:xfrm>
                <a:off x="14289423" y="6695574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7" name="Rectangle 1">
              <a:extLst>
                <a:ext uri="{FF2B5EF4-FFF2-40B4-BE49-F238E27FC236}">
                  <a16:creationId xmlns:a16="http://schemas.microsoft.com/office/drawing/2014/main" id="{6F285D88-5DF9-4CA3-A91A-760AA10BED23}"/>
                </a:ext>
              </a:extLst>
            </p:cNvPr>
            <p:cNvSpPr/>
            <p:nvPr/>
          </p:nvSpPr>
          <p:spPr>
            <a:xfrm>
              <a:off x="14323950" y="6297074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Ort des Kurses inklusive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52851B4-131F-4750-A770-5457C6ACC26F}"/>
              </a:ext>
            </a:extLst>
          </p:cNvPr>
          <p:cNvGrpSpPr/>
          <p:nvPr/>
        </p:nvGrpSpPr>
        <p:grpSpPr>
          <a:xfrm>
            <a:off x="13717723" y="7519614"/>
            <a:ext cx="9160014" cy="778546"/>
            <a:chOff x="13717723" y="7159574"/>
            <a:chExt cx="9160014" cy="778546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367BF84D-B995-4380-9591-734D4899B82D}"/>
                </a:ext>
              </a:extLst>
            </p:cNvPr>
            <p:cNvGrpSpPr/>
            <p:nvPr/>
          </p:nvGrpSpPr>
          <p:grpSpPr>
            <a:xfrm>
              <a:off x="13717723" y="7389576"/>
              <a:ext cx="465719" cy="465719"/>
              <a:chOff x="14149771" y="7389576"/>
              <a:chExt cx="465719" cy="465719"/>
            </a:xfrm>
          </p:grpSpPr>
          <p:sp>
            <p:nvSpPr>
              <p:cNvPr id="31" name="Oval 38">
                <a:extLst>
                  <a:ext uri="{FF2B5EF4-FFF2-40B4-BE49-F238E27FC236}">
                    <a16:creationId xmlns:a16="http://schemas.microsoft.com/office/drawing/2014/main" id="{E6F5B278-DE57-4266-933C-EAF202B68D9B}"/>
                  </a:ext>
                </a:extLst>
              </p:cNvPr>
              <p:cNvSpPr/>
              <p:nvPr/>
            </p:nvSpPr>
            <p:spPr bwMode="auto">
              <a:xfrm>
                <a:off x="14149771" y="7389576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C1362154-DF35-457B-B0CE-7BB7D6EA99C4}"/>
                  </a:ext>
                </a:extLst>
              </p:cNvPr>
              <p:cNvSpPr/>
              <p:nvPr/>
            </p:nvSpPr>
            <p:spPr>
              <a:xfrm>
                <a:off x="14302978" y="7548852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8" name="Rectangle 1">
              <a:extLst>
                <a:ext uri="{FF2B5EF4-FFF2-40B4-BE49-F238E27FC236}">
                  <a16:creationId xmlns:a16="http://schemas.microsoft.com/office/drawing/2014/main" id="{B216D548-2CC6-48C0-8E42-A18BFBB2050B}"/>
                </a:ext>
              </a:extLst>
            </p:cNvPr>
            <p:cNvSpPr/>
            <p:nvPr/>
          </p:nvSpPr>
          <p:spPr>
            <a:xfrm>
              <a:off x="14336648" y="7159574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Trainer des Kurses (inklusive fachlicher Kompetenz)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C5FE3C8-B6CB-4D6F-A00A-27A38D7BCBB3}"/>
              </a:ext>
            </a:extLst>
          </p:cNvPr>
          <p:cNvGrpSpPr/>
          <p:nvPr/>
        </p:nvGrpSpPr>
        <p:grpSpPr>
          <a:xfrm>
            <a:off x="13717723" y="8455718"/>
            <a:ext cx="9175606" cy="778546"/>
            <a:chOff x="13717723" y="8082136"/>
            <a:chExt cx="9175606" cy="778546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26209A84-DDB2-4105-B58B-64A2016D5FF3}"/>
                </a:ext>
              </a:extLst>
            </p:cNvPr>
            <p:cNvGrpSpPr/>
            <p:nvPr/>
          </p:nvGrpSpPr>
          <p:grpSpPr>
            <a:xfrm>
              <a:off x="13717723" y="8310660"/>
              <a:ext cx="465719" cy="465719"/>
              <a:chOff x="14149771" y="8310660"/>
              <a:chExt cx="465719" cy="465719"/>
            </a:xfrm>
          </p:grpSpPr>
          <p:sp>
            <p:nvSpPr>
              <p:cNvPr id="34" name="Oval 38">
                <a:extLst>
                  <a:ext uri="{FF2B5EF4-FFF2-40B4-BE49-F238E27FC236}">
                    <a16:creationId xmlns:a16="http://schemas.microsoft.com/office/drawing/2014/main" id="{5245EA01-F6A3-4C2B-A146-BD9DAD2B0D5B}"/>
                  </a:ext>
                </a:extLst>
              </p:cNvPr>
              <p:cNvSpPr/>
              <p:nvPr/>
            </p:nvSpPr>
            <p:spPr bwMode="auto">
              <a:xfrm>
                <a:off x="14149771" y="8310660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35" name="Shape">
                <a:extLst>
                  <a:ext uri="{FF2B5EF4-FFF2-40B4-BE49-F238E27FC236}">
                    <a16:creationId xmlns:a16="http://schemas.microsoft.com/office/drawing/2014/main" id="{A00A8EFE-4B64-4622-9AFD-06403B11467B}"/>
                  </a:ext>
                </a:extLst>
              </p:cNvPr>
              <p:cNvSpPr/>
              <p:nvPr/>
            </p:nvSpPr>
            <p:spPr>
              <a:xfrm>
                <a:off x="14302978" y="8469936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4A9FA6A5-1C7B-4AE0-BE18-86A6AE08ABC3}"/>
                </a:ext>
              </a:extLst>
            </p:cNvPr>
            <p:cNvSpPr/>
            <p:nvPr/>
          </p:nvSpPr>
          <p:spPr>
            <a:xfrm>
              <a:off x="14352240" y="8082136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Teilnehmer des Kurses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199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/>
          </p:cNvSpPr>
          <p:nvPr/>
        </p:nvSpPr>
        <p:spPr bwMode="auto">
          <a:xfrm>
            <a:off x="1678832" y="953344"/>
            <a:ext cx="1123324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03. Wissenskontext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5</a:t>
            </a:fld>
            <a:endParaRPr lang="x-none" altLang="x-none"/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0A2E01-A2E0-4309-81D3-15E893B60EE0}"/>
              </a:ext>
            </a:extLst>
          </p:cNvPr>
          <p:cNvGrpSpPr/>
          <p:nvPr/>
        </p:nvGrpSpPr>
        <p:grpSpPr>
          <a:xfrm>
            <a:off x="1716329" y="9132066"/>
            <a:ext cx="11940946" cy="1425034"/>
            <a:chOff x="1716329" y="9132066"/>
            <a:chExt cx="11940946" cy="1425034"/>
          </a:xfrm>
        </p:grpSpPr>
        <p:sp>
          <p:nvSpPr>
            <p:cNvPr id="31" name="Text Box 3">
              <a:extLst>
                <a:ext uri="{FF2B5EF4-FFF2-40B4-BE49-F238E27FC236}">
                  <a16:creationId xmlns:a16="http://schemas.microsoft.com/office/drawing/2014/main" id="{0FD5DE05-81F5-4FDA-B1D5-BF4BF3A58B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48553" y="9132066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Für Kursteilnehmer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und Studiobesucher</a:t>
              </a: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024EBBCF-DCD6-41A7-9DB0-7C358428E2C9}"/>
                </a:ext>
              </a:extLst>
            </p:cNvPr>
            <p:cNvSpPr/>
            <p:nvPr/>
          </p:nvSpPr>
          <p:spPr>
            <a:xfrm>
              <a:off x="1716329" y="9414099"/>
              <a:ext cx="1109027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47" y="0"/>
                  </a:moveTo>
                  <a:cubicBezTo>
                    <a:pt x="9797" y="0"/>
                    <a:pt x="9148" y="240"/>
                    <a:pt x="8653" y="721"/>
                  </a:cubicBezTo>
                  <a:cubicBezTo>
                    <a:pt x="7662" y="1682"/>
                    <a:pt x="7662" y="3240"/>
                    <a:pt x="8653" y="4201"/>
                  </a:cubicBezTo>
                  <a:cubicBezTo>
                    <a:pt x="8745" y="4291"/>
                    <a:pt x="8845" y="4370"/>
                    <a:pt x="8947" y="4443"/>
                  </a:cubicBezTo>
                  <a:cubicBezTo>
                    <a:pt x="8186" y="4672"/>
                    <a:pt x="7488" y="5082"/>
                    <a:pt x="6924" y="5651"/>
                  </a:cubicBezTo>
                  <a:cubicBezTo>
                    <a:pt x="6799" y="5778"/>
                    <a:pt x="6685" y="5912"/>
                    <a:pt x="6577" y="6050"/>
                  </a:cubicBezTo>
                  <a:cubicBezTo>
                    <a:pt x="6175" y="6086"/>
                    <a:pt x="5761" y="5957"/>
                    <a:pt x="5454" y="5659"/>
                  </a:cubicBezTo>
                  <a:cubicBezTo>
                    <a:pt x="4904" y="5126"/>
                    <a:pt x="4904" y="4262"/>
                    <a:pt x="5454" y="3730"/>
                  </a:cubicBezTo>
                  <a:cubicBezTo>
                    <a:pt x="5728" y="3463"/>
                    <a:pt x="6088" y="3329"/>
                    <a:pt x="6448" y="3329"/>
                  </a:cubicBezTo>
                  <a:cubicBezTo>
                    <a:pt x="6658" y="3329"/>
                    <a:pt x="6867" y="3376"/>
                    <a:pt x="7059" y="3466"/>
                  </a:cubicBezTo>
                  <a:cubicBezTo>
                    <a:pt x="7242" y="3563"/>
                    <a:pt x="7472" y="3511"/>
                    <a:pt x="7591" y="3345"/>
                  </a:cubicBezTo>
                  <a:cubicBezTo>
                    <a:pt x="7742" y="3136"/>
                    <a:pt x="7664" y="2847"/>
                    <a:pt x="7427" y="2736"/>
                  </a:cubicBezTo>
                  <a:cubicBezTo>
                    <a:pt x="7119" y="2591"/>
                    <a:pt x="6784" y="2516"/>
                    <a:pt x="6448" y="2516"/>
                  </a:cubicBezTo>
                  <a:cubicBezTo>
                    <a:pt x="5873" y="2516"/>
                    <a:pt x="5298" y="2728"/>
                    <a:pt x="4860" y="3154"/>
                  </a:cubicBezTo>
                  <a:cubicBezTo>
                    <a:pt x="3983" y="4004"/>
                    <a:pt x="3983" y="5384"/>
                    <a:pt x="4860" y="6235"/>
                  </a:cubicBezTo>
                  <a:cubicBezTo>
                    <a:pt x="4889" y="6262"/>
                    <a:pt x="4920" y="6286"/>
                    <a:pt x="4949" y="6312"/>
                  </a:cubicBezTo>
                  <a:cubicBezTo>
                    <a:pt x="4105" y="6558"/>
                    <a:pt x="3355" y="7049"/>
                    <a:pt x="2808" y="7725"/>
                  </a:cubicBezTo>
                  <a:cubicBezTo>
                    <a:pt x="2243" y="8423"/>
                    <a:pt x="1923" y="9278"/>
                    <a:pt x="1896" y="10165"/>
                  </a:cubicBezTo>
                  <a:lnTo>
                    <a:pt x="1896" y="12655"/>
                  </a:lnTo>
                  <a:cubicBezTo>
                    <a:pt x="1885" y="12880"/>
                    <a:pt x="2067" y="13071"/>
                    <a:pt x="2299" y="13079"/>
                  </a:cubicBezTo>
                  <a:cubicBezTo>
                    <a:pt x="2543" y="13086"/>
                    <a:pt x="2742" y="12891"/>
                    <a:pt x="2733" y="12655"/>
                  </a:cubicBezTo>
                  <a:lnTo>
                    <a:pt x="2733" y="10246"/>
                  </a:lnTo>
                  <a:cubicBezTo>
                    <a:pt x="2764" y="9424"/>
                    <a:pt x="3101" y="8640"/>
                    <a:pt x="3681" y="8039"/>
                  </a:cubicBezTo>
                  <a:cubicBezTo>
                    <a:pt x="4291" y="7406"/>
                    <a:pt x="5126" y="7026"/>
                    <a:pt x="6014" y="6965"/>
                  </a:cubicBezTo>
                  <a:cubicBezTo>
                    <a:pt x="5792" y="7449"/>
                    <a:pt x="5657" y="7971"/>
                    <a:pt x="5619" y="8508"/>
                  </a:cubicBezTo>
                  <a:lnTo>
                    <a:pt x="5619" y="12935"/>
                  </a:lnTo>
                  <a:cubicBezTo>
                    <a:pt x="5644" y="13516"/>
                    <a:pt x="5889" y="14069"/>
                    <a:pt x="6308" y="14486"/>
                  </a:cubicBezTo>
                  <a:cubicBezTo>
                    <a:pt x="6729" y="14907"/>
                    <a:pt x="7296" y="15158"/>
                    <a:pt x="7897" y="15197"/>
                  </a:cubicBezTo>
                  <a:lnTo>
                    <a:pt x="7897" y="20761"/>
                  </a:lnTo>
                  <a:lnTo>
                    <a:pt x="6798" y="20761"/>
                  </a:lnTo>
                  <a:lnTo>
                    <a:pt x="6798" y="16147"/>
                  </a:lnTo>
                  <a:cubicBezTo>
                    <a:pt x="6798" y="15915"/>
                    <a:pt x="6604" y="15727"/>
                    <a:pt x="6365" y="15727"/>
                  </a:cubicBezTo>
                  <a:cubicBezTo>
                    <a:pt x="6127" y="15727"/>
                    <a:pt x="5933" y="15915"/>
                    <a:pt x="5933" y="16147"/>
                  </a:cubicBezTo>
                  <a:lnTo>
                    <a:pt x="5933" y="20761"/>
                  </a:lnTo>
                  <a:lnTo>
                    <a:pt x="4670" y="20761"/>
                  </a:lnTo>
                  <a:lnTo>
                    <a:pt x="4670" y="10394"/>
                  </a:lnTo>
                  <a:cubicBezTo>
                    <a:pt x="4670" y="10162"/>
                    <a:pt x="4476" y="9974"/>
                    <a:pt x="4238" y="9974"/>
                  </a:cubicBezTo>
                  <a:cubicBezTo>
                    <a:pt x="3999" y="9974"/>
                    <a:pt x="3805" y="10162"/>
                    <a:pt x="3805" y="10394"/>
                  </a:cubicBezTo>
                  <a:lnTo>
                    <a:pt x="3805" y="20761"/>
                  </a:lnTo>
                  <a:lnTo>
                    <a:pt x="432" y="20761"/>
                  </a:lnTo>
                  <a:cubicBezTo>
                    <a:pt x="193" y="20761"/>
                    <a:pt x="0" y="20948"/>
                    <a:pt x="0" y="21180"/>
                  </a:cubicBezTo>
                  <a:cubicBezTo>
                    <a:pt x="0" y="21412"/>
                    <a:pt x="193" y="21600"/>
                    <a:pt x="432" y="21600"/>
                  </a:cubicBezTo>
                  <a:lnTo>
                    <a:pt x="21168" y="21600"/>
                  </a:lnTo>
                  <a:cubicBezTo>
                    <a:pt x="21407" y="21600"/>
                    <a:pt x="21600" y="21412"/>
                    <a:pt x="21600" y="21180"/>
                  </a:cubicBezTo>
                  <a:cubicBezTo>
                    <a:pt x="21600" y="20948"/>
                    <a:pt x="21407" y="20761"/>
                    <a:pt x="21168" y="20761"/>
                  </a:cubicBezTo>
                  <a:lnTo>
                    <a:pt x="17413" y="20761"/>
                  </a:lnTo>
                  <a:lnTo>
                    <a:pt x="17413" y="10394"/>
                  </a:lnTo>
                  <a:cubicBezTo>
                    <a:pt x="17413" y="10162"/>
                    <a:pt x="17219" y="9974"/>
                    <a:pt x="16981" y="9974"/>
                  </a:cubicBezTo>
                  <a:cubicBezTo>
                    <a:pt x="16742" y="9974"/>
                    <a:pt x="16548" y="10162"/>
                    <a:pt x="16548" y="10394"/>
                  </a:cubicBezTo>
                  <a:lnTo>
                    <a:pt x="16548" y="20761"/>
                  </a:lnTo>
                  <a:lnTo>
                    <a:pt x="15285" y="20761"/>
                  </a:lnTo>
                  <a:lnTo>
                    <a:pt x="15285" y="16147"/>
                  </a:lnTo>
                  <a:cubicBezTo>
                    <a:pt x="15285" y="15915"/>
                    <a:pt x="15092" y="15727"/>
                    <a:pt x="14853" y="15727"/>
                  </a:cubicBezTo>
                  <a:cubicBezTo>
                    <a:pt x="14614" y="15727"/>
                    <a:pt x="14420" y="15915"/>
                    <a:pt x="14420" y="16147"/>
                  </a:cubicBezTo>
                  <a:lnTo>
                    <a:pt x="14420" y="20761"/>
                  </a:lnTo>
                  <a:lnTo>
                    <a:pt x="13364" y="20761"/>
                  </a:lnTo>
                  <a:lnTo>
                    <a:pt x="13364" y="15189"/>
                  </a:lnTo>
                  <a:cubicBezTo>
                    <a:pt x="13932" y="15132"/>
                    <a:pt x="14464" y="14886"/>
                    <a:pt x="14865" y="14486"/>
                  </a:cubicBezTo>
                  <a:cubicBezTo>
                    <a:pt x="15283" y="14069"/>
                    <a:pt x="15528" y="13516"/>
                    <a:pt x="15553" y="12935"/>
                  </a:cubicBezTo>
                  <a:lnTo>
                    <a:pt x="15553" y="8508"/>
                  </a:lnTo>
                  <a:cubicBezTo>
                    <a:pt x="15515" y="7970"/>
                    <a:pt x="15379" y="7447"/>
                    <a:pt x="15156" y="6961"/>
                  </a:cubicBezTo>
                  <a:cubicBezTo>
                    <a:pt x="16062" y="7012"/>
                    <a:pt x="16916" y="7394"/>
                    <a:pt x="17538" y="8039"/>
                  </a:cubicBezTo>
                  <a:cubicBezTo>
                    <a:pt x="18117" y="8640"/>
                    <a:pt x="18454" y="9424"/>
                    <a:pt x="18485" y="10246"/>
                  </a:cubicBezTo>
                  <a:lnTo>
                    <a:pt x="18485" y="12655"/>
                  </a:lnTo>
                  <a:cubicBezTo>
                    <a:pt x="18476" y="12891"/>
                    <a:pt x="18675" y="13086"/>
                    <a:pt x="18919" y="13079"/>
                  </a:cubicBezTo>
                  <a:cubicBezTo>
                    <a:pt x="19152" y="13071"/>
                    <a:pt x="19333" y="12880"/>
                    <a:pt x="19323" y="12655"/>
                  </a:cubicBezTo>
                  <a:lnTo>
                    <a:pt x="19323" y="10165"/>
                  </a:lnTo>
                  <a:cubicBezTo>
                    <a:pt x="19295" y="9278"/>
                    <a:pt x="18975" y="8423"/>
                    <a:pt x="18410" y="7725"/>
                  </a:cubicBezTo>
                  <a:cubicBezTo>
                    <a:pt x="17863" y="7049"/>
                    <a:pt x="17113" y="6558"/>
                    <a:pt x="16269" y="6312"/>
                  </a:cubicBezTo>
                  <a:cubicBezTo>
                    <a:pt x="16299" y="6286"/>
                    <a:pt x="16330" y="6262"/>
                    <a:pt x="16358" y="6235"/>
                  </a:cubicBezTo>
                  <a:cubicBezTo>
                    <a:pt x="17235" y="5384"/>
                    <a:pt x="17235" y="4004"/>
                    <a:pt x="16358" y="3154"/>
                  </a:cubicBezTo>
                  <a:cubicBezTo>
                    <a:pt x="15920" y="2728"/>
                    <a:pt x="15345" y="2516"/>
                    <a:pt x="14770" y="2516"/>
                  </a:cubicBezTo>
                  <a:cubicBezTo>
                    <a:pt x="14434" y="2516"/>
                    <a:pt x="14099" y="2591"/>
                    <a:pt x="13791" y="2736"/>
                  </a:cubicBezTo>
                  <a:cubicBezTo>
                    <a:pt x="13554" y="2847"/>
                    <a:pt x="13476" y="3136"/>
                    <a:pt x="13627" y="3345"/>
                  </a:cubicBezTo>
                  <a:cubicBezTo>
                    <a:pt x="13747" y="3511"/>
                    <a:pt x="13976" y="3563"/>
                    <a:pt x="14159" y="3466"/>
                  </a:cubicBezTo>
                  <a:cubicBezTo>
                    <a:pt x="14351" y="3376"/>
                    <a:pt x="14560" y="3329"/>
                    <a:pt x="14770" y="3329"/>
                  </a:cubicBezTo>
                  <a:cubicBezTo>
                    <a:pt x="15130" y="3329"/>
                    <a:pt x="15490" y="3463"/>
                    <a:pt x="15764" y="3730"/>
                  </a:cubicBezTo>
                  <a:cubicBezTo>
                    <a:pt x="16314" y="4262"/>
                    <a:pt x="16314" y="5126"/>
                    <a:pt x="15764" y="5659"/>
                  </a:cubicBezTo>
                  <a:cubicBezTo>
                    <a:pt x="15444" y="5969"/>
                    <a:pt x="15008" y="6096"/>
                    <a:pt x="14591" y="6044"/>
                  </a:cubicBezTo>
                  <a:cubicBezTo>
                    <a:pt x="14484" y="5908"/>
                    <a:pt x="14372" y="5776"/>
                    <a:pt x="14248" y="5651"/>
                  </a:cubicBezTo>
                  <a:cubicBezTo>
                    <a:pt x="13635" y="5033"/>
                    <a:pt x="12863" y="4600"/>
                    <a:pt x="12024" y="4387"/>
                  </a:cubicBezTo>
                  <a:cubicBezTo>
                    <a:pt x="12099" y="4330"/>
                    <a:pt x="12172" y="4268"/>
                    <a:pt x="12241" y="4201"/>
                  </a:cubicBezTo>
                  <a:cubicBezTo>
                    <a:pt x="13232" y="3240"/>
                    <a:pt x="13232" y="1682"/>
                    <a:pt x="12241" y="721"/>
                  </a:cubicBezTo>
                  <a:cubicBezTo>
                    <a:pt x="11745" y="240"/>
                    <a:pt x="11096" y="0"/>
                    <a:pt x="10447" y="0"/>
                  </a:cubicBezTo>
                  <a:close/>
                  <a:moveTo>
                    <a:pt x="10447" y="812"/>
                  </a:moveTo>
                  <a:cubicBezTo>
                    <a:pt x="10882" y="812"/>
                    <a:pt x="11317" y="973"/>
                    <a:pt x="11649" y="1295"/>
                  </a:cubicBezTo>
                  <a:cubicBezTo>
                    <a:pt x="12312" y="1939"/>
                    <a:pt x="12312" y="2983"/>
                    <a:pt x="11649" y="3627"/>
                  </a:cubicBezTo>
                  <a:cubicBezTo>
                    <a:pt x="10985" y="4271"/>
                    <a:pt x="9908" y="4271"/>
                    <a:pt x="9244" y="3627"/>
                  </a:cubicBezTo>
                  <a:cubicBezTo>
                    <a:pt x="8580" y="2983"/>
                    <a:pt x="8580" y="1939"/>
                    <a:pt x="9244" y="1295"/>
                  </a:cubicBezTo>
                  <a:cubicBezTo>
                    <a:pt x="9576" y="973"/>
                    <a:pt x="10012" y="812"/>
                    <a:pt x="10447" y="812"/>
                  </a:cubicBezTo>
                  <a:close/>
                  <a:moveTo>
                    <a:pt x="10369" y="4965"/>
                  </a:moveTo>
                  <a:lnTo>
                    <a:pt x="10719" y="4966"/>
                  </a:lnTo>
                  <a:cubicBezTo>
                    <a:pt x="11719" y="4965"/>
                    <a:pt x="12682" y="5329"/>
                    <a:pt x="13416" y="5987"/>
                  </a:cubicBezTo>
                  <a:cubicBezTo>
                    <a:pt x="14183" y="6675"/>
                    <a:pt x="14640" y="7627"/>
                    <a:pt x="14689" y="8638"/>
                  </a:cubicBezTo>
                  <a:lnTo>
                    <a:pt x="14689" y="12931"/>
                  </a:lnTo>
                  <a:cubicBezTo>
                    <a:pt x="14675" y="13321"/>
                    <a:pt x="14504" y="13690"/>
                    <a:pt x="14213" y="13960"/>
                  </a:cubicBezTo>
                  <a:cubicBezTo>
                    <a:pt x="13979" y="14177"/>
                    <a:pt x="13682" y="14315"/>
                    <a:pt x="13364" y="14358"/>
                  </a:cubicBezTo>
                  <a:lnTo>
                    <a:pt x="13364" y="8972"/>
                  </a:lnTo>
                  <a:cubicBezTo>
                    <a:pt x="13364" y="8740"/>
                    <a:pt x="13170" y="8553"/>
                    <a:pt x="12932" y="8553"/>
                  </a:cubicBezTo>
                  <a:cubicBezTo>
                    <a:pt x="12693" y="8553"/>
                    <a:pt x="12499" y="8740"/>
                    <a:pt x="12499" y="8972"/>
                  </a:cubicBezTo>
                  <a:lnTo>
                    <a:pt x="12499" y="20761"/>
                  </a:lnTo>
                  <a:lnTo>
                    <a:pt x="11063" y="20761"/>
                  </a:lnTo>
                  <a:lnTo>
                    <a:pt x="11063" y="14929"/>
                  </a:lnTo>
                  <a:cubicBezTo>
                    <a:pt x="11063" y="14697"/>
                    <a:pt x="10869" y="14509"/>
                    <a:pt x="10630" y="14510"/>
                  </a:cubicBezTo>
                  <a:cubicBezTo>
                    <a:pt x="10391" y="14510"/>
                    <a:pt x="10198" y="14697"/>
                    <a:pt x="10198" y="14929"/>
                  </a:cubicBezTo>
                  <a:lnTo>
                    <a:pt x="10198" y="20761"/>
                  </a:lnTo>
                  <a:lnTo>
                    <a:pt x="8762" y="20761"/>
                  </a:lnTo>
                  <a:lnTo>
                    <a:pt x="8762" y="8972"/>
                  </a:lnTo>
                  <a:cubicBezTo>
                    <a:pt x="8762" y="8740"/>
                    <a:pt x="8568" y="8553"/>
                    <a:pt x="8329" y="8553"/>
                  </a:cubicBezTo>
                  <a:cubicBezTo>
                    <a:pt x="8091" y="8553"/>
                    <a:pt x="7897" y="8740"/>
                    <a:pt x="7897" y="8972"/>
                  </a:cubicBezTo>
                  <a:lnTo>
                    <a:pt x="7897" y="14367"/>
                  </a:lnTo>
                  <a:cubicBezTo>
                    <a:pt x="7547" y="14339"/>
                    <a:pt x="7215" y="14197"/>
                    <a:pt x="6960" y="13960"/>
                  </a:cubicBezTo>
                  <a:cubicBezTo>
                    <a:pt x="6669" y="13690"/>
                    <a:pt x="6498" y="13321"/>
                    <a:pt x="6484" y="12931"/>
                  </a:cubicBezTo>
                  <a:lnTo>
                    <a:pt x="6484" y="8638"/>
                  </a:lnTo>
                  <a:cubicBezTo>
                    <a:pt x="6533" y="7627"/>
                    <a:pt x="6990" y="6675"/>
                    <a:pt x="7756" y="5987"/>
                  </a:cubicBezTo>
                  <a:cubicBezTo>
                    <a:pt x="8469" y="5348"/>
                    <a:pt x="9399" y="4984"/>
                    <a:pt x="10369" y="4965"/>
                  </a:cubicBezTo>
                  <a:close/>
                  <a:moveTo>
                    <a:pt x="2327" y="13870"/>
                  </a:moveTo>
                  <a:cubicBezTo>
                    <a:pt x="2088" y="13870"/>
                    <a:pt x="1894" y="14058"/>
                    <a:pt x="1894" y="14289"/>
                  </a:cubicBezTo>
                  <a:cubicBezTo>
                    <a:pt x="1894" y="14521"/>
                    <a:pt x="2088" y="14709"/>
                    <a:pt x="2327" y="14709"/>
                  </a:cubicBezTo>
                  <a:cubicBezTo>
                    <a:pt x="2566" y="14709"/>
                    <a:pt x="2759" y="14521"/>
                    <a:pt x="2759" y="14289"/>
                  </a:cubicBezTo>
                  <a:cubicBezTo>
                    <a:pt x="2759" y="14058"/>
                    <a:pt x="2566" y="13870"/>
                    <a:pt x="2327" y="13870"/>
                  </a:cubicBezTo>
                  <a:close/>
                  <a:moveTo>
                    <a:pt x="18891" y="13870"/>
                  </a:moveTo>
                  <a:cubicBezTo>
                    <a:pt x="18652" y="13870"/>
                    <a:pt x="18459" y="14058"/>
                    <a:pt x="18459" y="14289"/>
                  </a:cubicBezTo>
                  <a:cubicBezTo>
                    <a:pt x="18459" y="14521"/>
                    <a:pt x="18652" y="14709"/>
                    <a:pt x="18891" y="14709"/>
                  </a:cubicBezTo>
                  <a:cubicBezTo>
                    <a:pt x="19130" y="14709"/>
                    <a:pt x="19324" y="14521"/>
                    <a:pt x="19324" y="14289"/>
                  </a:cubicBezTo>
                  <a:cubicBezTo>
                    <a:pt x="19324" y="14058"/>
                    <a:pt x="19130" y="13870"/>
                    <a:pt x="18891" y="1387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0BF4DD4-E873-4B3D-9495-D02407CDC306}"/>
              </a:ext>
            </a:extLst>
          </p:cNvPr>
          <p:cNvGrpSpPr/>
          <p:nvPr/>
        </p:nvGrpSpPr>
        <p:grpSpPr>
          <a:xfrm>
            <a:off x="12895549" y="6334269"/>
            <a:ext cx="11756747" cy="1507855"/>
            <a:chOff x="12895549" y="6334269"/>
            <a:chExt cx="11756747" cy="1507855"/>
          </a:xfrm>
        </p:grpSpPr>
        <p:sp>
          <p:nvSpPr>
            <p:cNvPr id="43" name="Text Box 3">
              <a:extLst>
                <a:ext uri="{FF2B5EF4-FFF2-40B4-BE49-F238E27FC236}">
                  <a16:creationId xmlns:a16="http://schemas.microsoft.com/office/drawing/2014/main" id="{014FA135-7769-4897-8E19-D6FE5C39E1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43574" y="6334269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Dient der Entscheidungsfindung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für relevante Kurse</a:t>
              </a: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97B02930-078D-4808-9330-329449940EB3}"/>
                </a:ext>
              </a:extLst>
            </p:cNvPr>
            <p:cNvSpPr/>
            <p:nvPr/>
          </p:nvSpPr>
          <p:spPr>
            <a:xfrm>
              <a:off x="12895549" y="6489297"/>
              <a:ext cx="1029700" cy="1352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59" extrusionOk="0">
                  <a:moveTo>
                    <a:pt x="10741" y="0"/>
                  </a:moveTo>
                  <a:cubicBezTo>
                    <a:pt x="10602" y="0"/>
                    <a:pt x="10463" y="40"/>
                    <a:pt x="10356" y="121"/>
                  </a:cubicBezTo>
                  <a:cubicBezTo>
                    <a:pt x="10144" y="284"/>
                    <a:pt x="10144" y="547"/>
                    <a:pt x="10356" y="709"/>
                  </a:cubicBezTo>
                  <a:cubicBezTo>
                    <a:pt x="10569" y="871"/>
                    <a:pt x="10914" y="871"/>
                    <a:pt x="11126" y="709"/>
                  </a:cubicBezTo>
                  <a:cubicBezTo>
                    <a:pt x="11339" y="547"/>
                    <a:pt x="11339" y="284"/>
                    <a:pt x="11126" y="121"/>
                  </a:cubicBezTo>
                  <a:cubicBezTo>
                    <a:pt x="11020" y="40"/>
                    <a:pt x="10881" y="0"/>
                    <a:pt x="10741" y="0"/>
                  </a:cubicBezTo>
                  <a:close/>
                  <a:moveTo>
                    <a:pt x="5253" y="1005"/>
                  </a:moveTo>
                  <a:cubicBezTo>
                    <a:pt x="5113" y="1005"/>
                    <a:pt x="4974" y="1046"/>
                    <a:pt x="4868" y="1128"/>
                  </a:cubicBezTo>
                  <a:cubicBezTo>
                    <a:pt x="4655" y="1290"/>
                    <a:pt x="4655" y="1552"/>
                    <a:pt x="4868" y="1715"/>
                  </a:cubicBezTo>
                  <a:cubicBezTo>
                    <a:pt x="5080" y="1877"/>
                    <a:pt x="5425" y="1877"/>
                    <a:pt x="5638" y="1715"/>
                  </a:cubicBezTo>
                  <a:cubicBezTo>
                    <a:pt x="5850" y="1552"/>
                    <a:pt x="5850" y="1290"/>
                    <a:pt x="5638" y="1128"/>
                  </a:cubicBezTo>
                  <a:cubicBezTo>
                    <a:pt x="5531" y="1046"/>
                    <a:pt x="5392" y="1005"/>
                    <a:pt x="5253" y="1005"/>
                  </a:cubicBezTo>
                  <a:close/>
                  <a:moveTo>
                    <a:pt x="16608" y="1015"/>
                  </a:moveTo>
                  <a:cubicBezTo>
                    <a:pt x="16469" y="1015"/>
                    <a:pt x="16329" y="1056"/>
                    <a:pt x="16223" y="1137"/>
                  </a:cubicBezTo>
                  <a:cubicBezTo>
                    <a:pt x="16011" y="1299"/>
                    <a:pt x="16011" y="1562"/>
                    <a:pt x="16223" y="1724"/>
                  </a:cubicBezTo>
                  <a:cubicBezTo>
                    <a:pt x="16436" y="1886"/>
                    <a:pt x="16780" y="1886"/>
                    <a:pt x="16992" y="1724"/>
                  </a:cubicBezTo>
                  <a:cubicBezTo>
                    <a:pt x="17205" y="1562"/>
                    <a:pt x="17205" y="1299"/>
                    <a:pt x="16992" y="1137"/>
                  </a:cubicBezTo>
                  <a:cubicBezTo>
                    <a:pt x="16886" y="1056"/>
                    <a:pt x="16747" y="1015"/>
                    <a:pt x="16608" y="1015"/>
                  </a:cubicBezTo>
                  <a:close/>
                  <a:moveTo>
                    <a:pt x="10838" y="1758"/>
                  </a:moveTo>
                  <a:cubicBezTo>
                    <a:pt x="8356" y="1755"/>
                    <a:pt x="5902" y="2648"/>
                    <a:pt x="4273" y="4346"/>
                  </a:cubicBezTo>
                  <a:cubicBezTo>
                    <a:pt x="2854" y="5825"/>
                    <a:pt x="2425" y="7672"/>
                    <a:pt x="3015" y="9417"/>
                  </a:cubicBezTo>
                  <a:cubicBezTo>
                    <a:pt x="3207" y="9985"/>
                    <a:pt x="3509" y="10534"/>
                    <a:pt x="3929" y="11043"/>
                  </a:cubicBezTo>
                  <a:cubicBezTo>
                    <a:pt x="4141" y="11300"/>
                    <a:pt x="4382" y="11545"/>
                    <a:pt x="4648" y="11777"/>
                  </a:cubicBezTo>
                  <a:cubicBezTo>
                    <a:pt x="4925" y="12019"/>
                    <a:pt x="5228" y="12247"/>
                    <a:pt x="5510" y="12487"/>
                  </a:cubicBezTo>
                  <a:cubicBezTo>
                    <a:pt x="5801" y="12735"/>
                    <a:pt x="6071" y="12998"/>
                    <a:pt x="6262" y="13297"/>
                  </a:cubicBezTo>
                  <a:cubicBezTo>
                    <a:pt x="6456" y="13601"/>
                    <a:pt x="6563" y="13932"/>
                    <a:pt x="6575" y="14270"/>
                  </a:cubicBezTo>
                  <a:lnTo>
                    <a:pt x="6575" y="15393"/>
                  </a:lnTo>
                  <a:cubicBezTo>
                    <a:pt x="6578" y="15680"/>
                    <a:pt x="6695" y="15958"/>
                    <a:pt x="6912" y="16192"/>
                  </a:cubicBezTo>
                  <a:cubicBezTo>
                    <a:pt x="7059" y="16352"/>
                    <a:pt x="7247" y="16482"/>
                    <a:pt x="7459" y="16582"/>
                  </a:cubicBezTo>
                  <a:lnTo>
                    <a:pt x="7459" y="17908"/>
                  </a:lnTo>
                  <a:cubicBezTo>
                    <a:pt x="7459" y="18512"/>
                    <a:pt x="7458" y="18815"/>
                    <a:pt x="7591" y="19135"/>
                  </a:cubicBezTo>
                  <a:cubicBezTo>
                    <a:pt x="7758" y="19487"/>
                    <a:pt x="8121" y="19763"/>
                    <a:pt x="8581" y="19891"/>
                  </a:cubicBezTo>
                  <a:cubicBezTo>
                    <a:pt x="9001" y="19993"/>
                    <a:pt x="9397" y="19992"/>
                    <a:pt x="10176" y="19992"/>
                  </a:cubicBezTo>
                  <a:lnTo>
                    <a:pt x="11467" y="19992"/>
                  </a:lnTo>
                  <a:cubicBezTo>
                    <a:pt x="12259" y="19992"/>
                    <a:pt x="12655" y="19993"/>
                    <a:pt x="13075" y="19891"/>
                  </a:cubicBezTo>
                  <a:cubicBezTo>
                    <a:pt x="13535" y="19763"/>
                    <a:pt x="13897" y="19487"/>
                    <a:pt x="14064" y="19135"/>
                  </a:cubicBezTo>
                  <a:cubicBezTo>
                    <a:pt x="14197" y="18815"/>
                    <a:pt x="14197" y="18513"/>
                    <a:pt x="14197" y="17918"/>
                  </a:cubicBezTo>
                  <a:lnTo>
                    <a:pt x="14197" y="16579"/>
                  </a:lnTo>
                  <a:cubicBezTo>
                    <a:pt x="14407" y="16479"/>
                    <a:pt x="14593" y="16350"/>
                    <a:pt x="14739" y="16192"/>
                  </a:cubicBezTo>
                  <a:cubicBezTo>
                    <a:pt x="14955" y="15958"/>
                    <a:pt x="15072" y="15680"/>
                    <a:pt x="15075" y="15393"/>
                  </a:cubicBezTo>
                  <a:lnTo>
                    <a:pt x="15075" y="14270"/>
                  </a:lnTo>
                  <a:cubicBezTo>
                    <a:pt x="15087" y="13932"/>
                    <a:pt x="15194" y="13601"/>
                    <a:pt x="15389" y="13297"/>
                  </a:cubicBezTo>
                  <a:cubicBezTo>
                    <a:pt x="15580" y="12998"/>
                    <a:pt x="15850" y="12735"/>
                    <a:pt x="16140" y="12487"/>
                  </a:cubicBezTo>
                  <a:cubicBezTo>
                    <a:pt x="16423" y="12247"/>
                    <a:pt x="16725" y="12019"/>
                    <a:pt x="17003" y="11777"/>
                  </a:cubicBezTo>
                  <a:cubicBezTo>
                    <a:pt x="17268" y="11545"/>
                    <a:pt x="17509" y="11300"/>
                    <a:pt x="17721" y="11043"/>
                  </a:cubicBezTo>
                  <a:cubicBezTo>
                    <a:pt x="18142" y="10534"/>
                    <a:pt x="18442" y="9985"/>
                    <a:pt x="18634" y="9417"/>
                  </a:cubicBezTo>
                  <a:cubicBezTo>
                    <a:pt x="19224" y="7672"/>
                    <a:pt x="18796" y="5825"/>
                    <a:pt x="17377" y="4346"/>
                  </a:cubicBezTo>
                  <a:cubicBezTo>
                    <a:pt x="15754" y="2654"/>
                    <a:pt x="13312" y="1761"/>
                    <a:pt x="10838" y="1758"/>
                  </a:cubicBezTo>
                  <a:close/>
                  <a:moveTo>
                    <a:pt x="10825" y="2600"/>
                  </a:moveTo>
                  <a:cubicBezTo>
                    <a:pt x="11905" y="2600"/>
                    <a:pt x="12985" y="2789"/>
                    <a:pt x="13967" y="3169"/>
                  </a:cubicBezTo>
                  <a:cubicBezTo>
                    <a:pt x="14959" y="3552"/>
                    <a:pt x="15821" y="4119"/>
                    <a:pt x="16478" y="4825"/>
                  </a:cubicBezTo>
                  <a:cubicBezTo>
                    <a:pt x="17536" y="5963"/>
                    <a:pt x="17977" y="7277"/>
                    <a:pt x="17726" y="8618"/>
                  </a:cubicBezTo>
                  <a:cubicBezTo>
                    <a:pt x="17604" y="9269"/>
                    <a:pt x="17318" y="9905"/>
                    <a:pt x="16875" y="10499"/>
                  </a:cubicBezTo>
                  <a:cubicBezTo>
                    <a:pt x="16667" y="10778"/>
                    <a:pt x="16425" y="11045"/>
                    <a:pt x="16149" y="11294"/>
                  </a:cubicBezTo>
                  <a:cubicBezTo>
                    <a:pt x="15866" y="11550"/>
                    <a:pt x="15548" y="11785"/>
                    <a:pt x="15258" y="12035"/>
                  </a:cubicBezTo>
                  <a:cubicBezTo>
                    <a:pt x="14914" y="12331"/>
                    <a:pt x="14612" y="12655"/>
                    <a:pt x="14394" y="13013"/>
                  </a:cubicBezTo>
                  <a:cubicBezTo>
                    <a:pt x="14166" y="13388"/>
                    <a:pt x="14037" y="13792"/>
                    <a:pt x="14013" y="14205"/>
                  </a:cubicBezTo>
                  <a:lnTo>
                    <a:pt x="14013" y="15262"/>
                  </a:lnTo>
                  <a:cubicBezTo>
                    <a:pt x="14024" y="15419"/>
                    <a:pt x="13962" y="15575"/>
                    <a:pt x="13837" y="15700"/>
                  </a:cubicBezTo>
                  <a:cubicBezTo>
                    <a:pt x="13687" y="15852"/>
                    <a:pt x="13461" y="15947"/>
                    <a:pt x="13213" y="15964"/>
                  </a:cubicBezTo>
                  <a:lnTo>
                    <a:pt x="11499" y="15964"/>
                  </a:lnTo>
                  <a:lnTo>
                    <a:pt x="11352" y="15964"/>
                  </a:lnTo>
                  <a:lnTo>
                    <a:pt x="11352" y="14591"/>
                  </a:lnTo>
                  <a:cubicBezTo>
                    <a:pt x="11352" y="14370"/>
                    <a:pt x="11117" y="14191"/>
                    <a:pt x="10828" y="14191"/>
                  </a:cubicBezTo>
                  <a:cubicBezTo>
                    <a:pt x="10539" y="14191"/>
                    <a:pt x="10304" y="14370"/>
                    <a:pt x="10304" y="14591"/>
                  </a:cubicBezTo>
                  <a:lnTo>
                    <a:pt x="10304" y="15964"/>
                  </a:lnTo>
                  <a:lnTo>
                    <a:pt x="10151" y="15964"/>
                  </a:lnTo>
                  <a:lnTo>
                    <a:pt x="8437" y="15964"/>
                  </a:lnTo>
                  <a:cubicBezTo>
                    <a:pt x="8190" y="15947"/>
                    <a:pt x="7963" y="15852"/>
                    <a:pt x="7813" y="15700"/>
                  </a:cubicBezTo>
                  <a:cubicBezTo>
                    <a:pt x="7688" y="15575"/>
                    <a:pt x="7626" y="15419"/>
                    <a:pt x="7638" y="15262"/>
                  </a:cubicBezTo>
                  <a:lnTo>
                    <a:pt x="7638" y="14205"/>
                  </a:lnTo>
                  <a:cubicBezTo>
                    <a:pt x="7613" y="13792"/>
                    <a:pt x="7485" y="13388"/>
                    <a:pt x="7257" y="13013"/>
                  </a:cubicBezTo>
                  <a:cubicBezTo>
                    <a:pt x="7038" y="12655"/>
                    <a:pt x="6736" y="12331"/>
                    <a:pt x="6392" y="12035"/>
                  </a:cubicBezTo>
                  <a:cubicBezTo>
                    <a:pt x="6102" y="11785"/>
                    <a:pt x="5785" y="11550"/>
                    <a:pt x="5501" y="11294"/>
                  </a:cubicBezTo>
                  <a:cubicBezTo>
                    <a:pt x="5225" y="11045"/>
                    <a:pt x="4983" y="10778"/>
                    <a:pt x="4775" y="10499"/>
                  </a:cubicBezTo>
                  <a:cubicBezTo>
                    <a:pt x="4332" y="9905"/>
                    <a:pt x="4046" y="9269"/>
                    <a:pt x="3924" y="8618"/>
                  </a:cubicBezTo>
                  <a:cubicBezTo>
                    <a:pt x="3673" y="7277"/>
                    <a:pt x="4115" y="5963"/>
                    <a:pt x="5173" y="4825"/>
                  </a:cubicBezTo>
                  <a:cubicBezTo>
                    <a:pt x="5829" y="4119"/>
                    <a:pt x="6692" y="3552"/>
                    <a:pt x="7683" y="3169"/>
                  </a:cubicBezTo>
                  <a:cubicBezTo>
                    <a:pt x="8665" y="2789"/>
                    <a:pt x="9745" y="2600"/>
                    <a:pt x="10825" y="2600"/>
                  </a:cubicBezTo>
                  <a:close/>
                  <a:moveTo>
                    <a:pt x="19670" y="3631"/>
                  </a:moveTo>
                  <a:cubicBezTo>
                    <a:pt x="19531" y="3631"/>
                    <a:pt x="19391" y="3672"/>
                    <a:pt x="19285" y="3753"/>
                  </a:cubicBezTo>
                  <a:cubicBezTo>
                    <a:pt x="19072" y="3915"/>
                    <a:pt x="19072" y="4178"/>
                    <a:pt x="19285" y="4341"/>
                  </a:cubicBezTo>
                  <a:cubicBezTo>
                    <a:pt x="19497" y="4503"/>
                    <a:pt x="19841" y="4503"/>
                    <a:pt x="20054" y="4341"/>
                  </a:cubicBezTo>
                  <a:cubicBezTo>
                    <a:pt x="20266" y="4178"/>
                    <a:pt x="20266" y="3915"/>
                    <a:pt x="20054" y="3753"/>
                  </a:cubicBezTo>
                  <a:cubicBezTo>
                    <a:pt x="19948" y="3672"/>
                    <a:pt x="19809" y="3631"/>
                    <a:pt x="19670" y="3631"/>
                  </a:cubicBezTo>
                  <a:close/>
                  <a:moveTo>
                    <a:pt x="1972" y="3641"/>
                  </a:moveTo>
                  <a:cubicBezTo>
                    <a:pt x="1833" y="3641"/>
                    <a:pt x="1693" y="3681"/>
                    <a:pt x="1587" y="3762"/>
                  </a:cubicBezTo>
                  <a:cubicBezTo>
                    <a:pt x="1374" y="3925"/>
                    <a:pt x="1374" y="4187"/>
                    <a:pt x="1587" y="4349"/>
                  </a:cubicBezTo>
                  <a:cubicBezTo>
                    <a:pt x="1799" y="4512"/>
                    <a:pt x="2143" y="4512"/>
                    <a:pt x="2356" y="4349"/>
                  </a:cubicBezTo>
                  <a:cubicBezTo>
                    <a:pt x="2568" y="4187"/>
                    <a:pt x="2568" y="3925"/>
                    <a:pt x="2356" y="3762"/>
                  </a:cubicBezTo>
                  <a:cubicBezTo>
                    <a:pt x="2250" y="3681"/>
                    <a:pt x="2111" y="3641"/>
                    <a:pt x="1972" y="3641"/>
                  </a:cubicBezTo>
                  <a:close/>
                  <a:moveTo>
                    <a:pt x="10828" y="3757"/>
                  </a:moveTo>
                  <a:cubicBezTo>
                    <a:pt x="9452" y="3757"/>
                    <a:pt x="8077" y="4158"/>
                    <a:pt x="7028" y="4959"/>
                  </a:cubicBezTo>
                  <a:cubicBezTo>
                    <a:pt x="5961" y="5773"/>
                    <a:pt x="5439" y="6844"/>
                    <a:pt x="5457" y="7911"/>
                  </a:cubicBezTo>
                  <a:cubicBezTo>
                    <a:pt x="5469" y="8140"/>
                    <a:pt x="5718" y="8319"/>
                    <a:pt x="6018" y="8316"/>
                  </a:cubicBezTo>
                  <a:cubicBezTo>
                    <a:pt x="6311" y="8313"/>
                    <a:pt x="6550" y="8135"/>
                    <a:pt x="6562" y="7911"/>
                  </a:cubicBezTo>
                  <a:cubicBezTo>
                    <a:pt x="6545" y="7060"/>
                    <a:pt x="6959" y="6205"/>
                    <a:pt x="7809" y="5556"/>
                  </a:cubicBezTo>
                  <a:cubicBezTo>
                    <a:pt x="8643" y="4920"/>
                    <a:pt x="9736" y="4602"/>
                    <a:pt x="10828" y="4602"/>
                  </a:cubicBezTo>
                  <a:cubicBezTo>
                    <a:pt x="11920" y="4602"/>
                    <a:pt x="13013" y="4920"/>
                    <a:pt x="13847" y="5556"/>
                  </a:cubicBezTo>
                  <a:cubicBezTo>
                    <a:pt x="14697" y="6205"/>
                    <a:pt x="15111" y="7060"/>
                    <a:pt x="15094" y="7911"/>
                  </a:cubicBezTo>
                  <a:cubicBezTo>
                    <a:pt x="15081" y="8154"/>
                    <a:pt x="15338" y="8355"/>
                    <a:pt x="15656" y="8351"/>
                  </a:cubicBezTo>
                  <a:cubicBezTo>
                    <a:pt x="15968" y="8348"/>
                    <a:pt x="16213" y="8148"/>
                    <a:pt x="16199" y="7911"/>
                  </a:cubicBezTo>
                  <a:cubicBezTo>
                    <a:pt x="16216" y="6844"/>
                    <a:pt x="15694" y="5773"/>
                    <a:pt x="14628" y="4959"/>
                  </a:cubicBezTo>
                  <a:cubicBezTo>
                    <a:pt x="13579" y="4158"/>
                    <a:pt x="12203" y="3757"/>
                    <a:pt x="10828" y="3757"/>
                  </a:cubicBezTo>
                  <a:close/>
                  <a:moveTo>
                    <a:pt x="10741" y="6359"/>
                  </a:moveTo>
                  <a:cubicBezTo>
                    <a:pt x="10238" y="6359"/>
                    <a:pt x="9734" y="6505"/>
                    <a:pt x="9350" y="6799"/>
                  </a:cubicBezTo>
                  <a:cubicBezTo>
                    <a:pt x="8602" y="7370"/>
                    <a:pt x="8584" y="8286"/>
                    <a:pt x="9294" y="8875"/>
                  </a:cubicBezTo>
                  <a:cubicBezTo>
                    <a:pt x="9098" y="8936"/>
                    <a:pt x="8910" y="9010"/>
                    <a:pt x="8731" y="9099"/>
                  </a:cubicBezTo>
                  <a:cubicBezTo>
                    <a:pt x="8018" y="9454"/>
                    <a:pt x="7509" y="10003"/>
                    <a:pt x="7305" y="10635"/>
                  </a:cubicBezTo>
                  <a:cubicBezTo>
                    <a:pt x="7280" y="10717"/>
                    <a:pt x="7282" y="10803"/>
                    <a:pt x="7312" y="10885"/>
                  </a:cubicBezTo>
                  <a:cubicBezTo>
                    <a:pt x="7342" y="10969"/>
                    <a:pt x="7400" y="11045"/>
                    <a:pt x="7480" y="11107"/>
                  </a:cubicBezTo>
                  <a:cubicBezTo>
                    <a:pt x="8424" y="11687"/>
                    <a:pt x="9597" y="12004"/>
                    <a:pt x="10808" y="12005"/>
                  </a:cubicBezTo>
                  <a:cubicBezTo>
                    <a:pt x="12024" y="12006"/>
                    <a:pt x="13204" y="11689"/>
                    <a:pt x="14151" y="11107"/>
                  </a:cubicBezTo>
                  <a:cubicBezTo>
                    <a:pt x="14242" y="11058"/>
                    <a:pt x="14312" y="10991"/>
                    <a:pt x="14353" y="10912"/>
                  </a:cubicBezTo>
                  <a:cubicBezTo>
                    <a:pt x="14396" y="10828"/>
                    <a:pt x="14405" y="10736"/>
                    <a:pt x="14378" y="10649"/>
                  </a:cubicBezTo>
                  <a:cubicBezTo>
                    <a:pt x="14195" y="10083"/>
                    <a:pt x="13768" y="9581"/>
                    <a:pt x="13164" y="9225"/>
                  </a:cubicBezTo>
                  <a:cubicBezTo>
                    <a:pt x="12881" y="9057"/>
                    <a:pt x="12565" y="8929"/>
                    <a:pt x="12233" y="8838"/>
                  </a:cubicBezTo>
                  <a:cubicBezTo>
                    <a:pt x="12898" y="8248"/>
                    <a:pt x="12865" y="7358"/>
                    <a:pt x="12133" y="6799"/>
                  </a:cubicBezTo>
                  <a:cubicBezTo>
                    <a:pt x="11748" y="6505"/>
                    <a:pt x="11245" y="6359"/>
                    <a:pt x="10741" y="6359"/>
                  </a:cubicBezTo>
                  <a:close/>
                  <a:moveTo>
                    <a:pt x="10741" y="7175"/>
                  </a:moveTo>
                  <a:cubicBezTo>
                    <a:pt x="10971" y="7175"/>
                    <a:pt x="11201" y="7242"/>
                    <a:pt x="11376" y="7376"/>
                  </a:cubicBezTo>
                  <a:cubicBezTo>
                    <a:pt x="11727" y="7643"/>
                    <a:pt x="11727" y="8078"/>
                    <a:pt x="11376" y="8345"/>
                  </a:cubicBezTo>
                  <a:cubicBezTo>
                    <a:pt x="11025" y="8613"/>
                    <a:pt x="10457" y="8613"/>
                    <a:pt x="10107" y="8345"/>
                  </a:cubicBezTo>
                  <a:cubicBezTo>
                    <a:pt x="9756" y="8078"/>
                    <a:pt x="9756" y="7643"/>
                    <a:pt x="10107" y="7376"/>
                  </a:cubicBezTo>
                  <a:cubicBezTo>
                    <a:pt x="10282" y="7242"/>
                    <a:pt x="10511" y="7175"/>
                    <a:pt x="10741" y="7175"/>
                  </a:cubicBezTo>
                  <a:close/>
                  <a:moveTo>
                    <a:pt x="20951" y="7496"/>
                  </a:moveTo>
                  <a:cubicBezTo>
                    <a:pt x="20811" y="7496"/>
                    <a:pt x="20672" y="7536"/>
                    <a:pt x="20566" y="7617"/>
                  </a:cubicBezTo>
                  <a:cubicBezTo>
                    <a:pt x="20353" y="7779"/>
                    <a:pt x="20353" y="8043"/>
                    <a:pt x="20566" y="8205"/>
                  </a:cubicBezTo>
                  <a:cubicBezTo>
                    <a:pt x="20778" y="8367"/>
                    <a:pt x="21122" y="8367"/>
                    <a:pt x="21335" y="8205"/>
                  </a:cubicBezTo>
                  <a:cubicBezTo>
                    <a:pt x="21547" y="8043"/>
                    <a:pt x="21547" y="7779"/>
                    <a:pt x="21335" y="7617"/>
                  </a:cubicBezTo>
                  <a:cubicBezTo>
                    <a:pt x="21228" y="7536"/>
                    <a:pt x="21090" y="7496"/>
                    <a:pt x="20951" y="7496"/>
                  </a:cubicBezTo>
                  <a:close/>
                  <a:moveTo>
                    <a:pt x="544" y="7505"/>
                  </a:moveTo>
                  <a:cubicBezTo>
                    <a:pt x="405" y="7505"/>
                    <a:pt x="266" y="7545"/>
                    <a:pt x="159" y="7627"/>
                  </a:cubicBezTo>
                  <a:cubicBezTo>
                    <a:pt x="-53" y="7789"/>
                    <a:pt x="-53" y="8051"/>
                    <a:pt x="159" y="8214"/>
                  </a:cubicBezTo>
                  <a:cubicBezTo>
                    <a:pt x="372" y="8376"/>
                    <a:pt x="717" y="8376"/>
                    <a:pt x="929" y="8214"/>
                  </a:cubicBezTo>
                  <a:cubicBezTo>
                    <a:pt x="1142" y="8051"/>
                    <a:pt x="1142" y="7789"/>
                    <a:pt x="929" y="7627"/>
                  </a:cubicBezTo>
                  <a:cubicBezTo>
                    <a:pt x="823" y="7545"/>
                    <a:pt x="684" y="7505"/>
                    <a:pt x="544" y="7505"/>
                  </a:cubicBezTo>
                  <a:close/>
                  <a:moveTo>
                    <a:pt x="10848" y="9415"/>
                  </a:moveTo>
                  <a:cubicBezTo>
                    <a:pt x="11874" y="9421"/>
                    <a:pt x="12796" y="9893"/>
                    <a:pt x="13195" y="10614"/>
                  </a:cubicBezTo>
                  <a:cubicBezTo>
                    <a:pt x="12498" y="10966"/>
                    <a:pt x="11683" y="11154"/>
                    <a:pt x="10848" y="11158"/>
                  </a:cubicBezTo>
                  <a:cubicBezTo>
                    <a:pt x="9998" y="11161"/>
                    <a:pt x="9166" y="10972"/>
                    <a:pt x="8457" y="10614"/>
                  </a:cubicBezTo>
                  <a:cubicBezTo>
                    <a:pt x="8863" y="9882"/>
                    <a:pt x="9807" y="9409"/>
                    <a:pt x="10848" y="9415"/>
                  </a:cubicBezTo>
                  <a:close/>
                  <a:moveTo>
                    <a:pt x="10828" y="12686"/>
                  </a:moveTo>
                  <a:cubicBezTo>
                    <a:pt x="10539" y="12686"/>
                    <a:pt x="10304" y="12865"/>
                    <a:pt x="10304" y="13086"/>
                  </a:cubicBezTo>
                  <a:lnTo>
                    <a:pt x="10304" y="13117"/>
                  </a:lnTo>
                  <a:cubicBezTo>
                    <a:pt x="10304" y="13337"/>
                    <a:pt x="10539" y="13517"/>
                    <a:pt x="10828" y="13517"/>
                  </a:cubicBezTo>
                  <a:cubicBezTo>
                    <a:pt x="11117" y="13517"/>
                    <a:pt x="11352" y="13337"/>
                    <a:pt x="11352" y="13117"/>
                  </a:cubicBezTo>
                  <a:lnTo>
                    <a:pt x="11352" y="13086"/>
                  </a:lnTo>
                  <a:cubicBezTo>
                    <a:pt x="11352" y="12865"/>
                    <a:pt x="11117" y="12686"/>
                    <a:pt x="10828" y="12686"/>
                  </a:cubicBezTo>
                  <a:close/>
                  <a:moveTo>
                    <a:pt x="8525" y="16799"/>
                  </a:moveTo>
                  <a:lnTo>
                    <a:pt x="10136" y="16799"/>
                  </a:lnTo>
                  <a:lnTo>
                    <a:pt x="11514" y="16799"/>
                  </a:lnTo>
                  <a:lnTo>
                    <a:pt x="13130" y="16799"/>
                  </a:lnTo>
                  <a:lnTo>
                    <a:pt x="13130" y="18311"/>
                  </a:lnTo>
                  <a:cubicBezTo>
                    <a:pt x="13130" y="18559"/>
                    <a:pt x="13131" y="18686"/>
                    <a:pt x="13075" y="18820"/>
                  </a:cubicBezTo>
                  <a:cubicBezTo>
                    <a:pt x="13005" y="18967"/>
                    <a:pt x="12854" y="19082"/>
                    <a:pt x="12661" y="19135"/>
                  </a:cubicBezTo>
                  <a:cubicBezTo>
                    <a:pt x="12486" y="19178"/>
                    <a:pt x="12320" y="19178"/>
                    <a:pt x="11990" y="19178"/>
                  </a:cubicBezTo>
                  <a:lnTo>
                    <a:pt x="9662" y="19178"/>
                  </a:lnTo>
                  <a:cubicBezTo>
                    <a:pt x="9336" y="19178"/>
                    <a:pt x="9170" y="19178"/>
                    <a:pt x="8995" y="19135"/>
                  </a:cubicBezTo>
                  <a:cubicBezTo>
                    <a:pt x="8802" y="19082"/>
                    <a:pt x="8651" y="18967"/>
                    <a:pt x="8581" y="18820"/>
                  </a:cubicBezTo>
                  <a:cubicBezTo>
                    <a:pt x="8525" y="18686"/>
                    <a:pt x="8525" y="18559"/>
                    <a:pt x="8525" y="18307"/>
                  </a:cubicBezTo>
                  <a:lnTo>
                    <a:pt x="8525" y="16799"/>
                  </a:lnTo>
                  <a:close/>
                  <a:moveTo>
                    <a:pt x="10807" y="20729"/>
                  </a:moveTo>
                  <a:cubicBezTo>
                    <a:pt x="10668" y="20729"/>
                    <a:pt x="10528" y="20770"/>
                    <a:pt x="10422" y="20851"/>
                  </a:cubicBezTo>
                  <a:cubicBezTo>
                    <a:pt x="10210" y="21013"/>
                    <a:pt x="10210" y="21276"/>
                    <a:pt x="10422" y="21438"/>
                  </a:cubicBezTo>
                  <a:cubicBezTo>
                    <a:pt x="10635" y="21600"/>
                    <a:pt x="10980" y="21600"/>
                    <a:pt x="11192" y="21438"/>
                  </a:cubicBezTo>
                  <a:cubicBezTo>
                    <a:pt x="11404" y="21276"/>
                    <a:pt x="11404" y="21013"/>
                    <a:pt x="11192" y="20851"/>
                  </a:cubicBezTo>
                  <a:cubicBezTo>
                    <a:pt x="11086" y="20770"/>
                    <a:pt x="10946" y="20729"/>
                    <a:pt x="10807" y="20729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448F9C70-780F-412F-A1FA-06A82432748C}"/>
              </a:ext>
            </a:extLst>
          </p:cNvPr>
          <p:cNvGrpSpPr/>
          <p:nvPr/>
        </p:nvGrpSpPr>
        <p:grpSpPr>
          <a:xfrm>
            <a:off x="1676388" y="3545632"/>
            <a:ext cx="9689605" cy="1417726"/>
            <a:chOff x="1676388" y="3545632"/>
            <a:chExt cx="9689605" cy="1417726"/>
          </a:xfrm>
        </p:grpSpPr>
        <p:sp>
          <p:nvSpPr>
            <p:cNvPr id="6" name="Text Box 3"/>
            <p:cNvSpPr txBox="1">
              <a:spLocks/>
            </p:cNvSpPr>
            <p:nvPr/>
          </p:nvSpPr>
          <p:spPr bwMode="auto">
            <a:xfrm>
              <a:off x="3695056" y="3545632"/>
              <a:ext cx="7670937" cy="757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Spezifisches Studio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in Brandenburg</a:t>
              </a: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BC10EA9-0992-4B2F-83DB-8F43E2B7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388" y="3820358"/>
              <a:ext cx="1143000" cy="1143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3664FA2-D2B7-422B-8088-1AA9A8F4153C}"/>
              </a:ext>
            </a:extLst>
          </p:cNvPr>
          <p:cNvGrpSpPr/>
          <p:nvPr/>
        </p:nvGrpSpPr>
        <p:grpSpPr>
          <a:xfrm>
            <a:off x="1676388" y="6268560"/>
            <a:ext cx="12519621" cy="1374008"/>
            <a:chOff x="1676388" y="6268560"/>
            <a:chExt cx="12519621" cy="1374008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B20AF6BB-AF82-4777-BAF5-D63F97939B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78740" y="6268560"/>
              <a:ext cx="10517269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Sammlung der Kurse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und dessen Trainer</a:t>
              </a: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49671C94-BA09-44B4-AA95-7B4DB68AF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6388" y="6499567"/>
              <a:ext cx="1143001" cy="1143001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AC3AEF5-2D47-4F13-A533-FB9F10C8A759}"/>
              </a:ext>
            </a:extLst>
          </p:cNvPr>
          <p:cNvGrpSpPr/>
          <p:nvPr/>
        </p:nvGrpSpPr>
        <p:grpSpPr>
          <a:xfrm>
            <a:off x="12840072" y="3545632"/>
            <a:ext cx="11797130" cy="1464078"/>
            <a:chOff x="12840072" y="3545632"/>
            <a:chExt cx="11797130" cy="1464078"/>
          </a:xfrm>
        </p:grpSpPr>
        <p:sp>
          <p:nvSpPr>
            <p:cNvPr id="39" name="Text Box 3">
              <a:extLst>
                <a:ext uri="{FF2B5EF4-FFF2-40B4-BE49-F238E27FC236}">
                  <a16:creationId xmlns:a16="http://schemas.microsoft.com/office/drawing/2014/main" id="{F59A0D62-4DA6-4917-A3D5-582FCF6520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28480" y="3545632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Ausgenommen: Sonstige Angebote</a:t>
              </a:r>
              <a:b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</a:b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wie Service, Verkauf, Beratung </a:t>
              </a:r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780557B0-C8B6-44FC-9CC8-85AD7BC7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40072" y="3924533"/>
              <a:ext cx="1085177" cy="1085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3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/>
          </p:cNvSpPr>
          <p:nvPr/>
        </p:nvSpPr>
        <p:spPr bwMode="auto">
          <a:xfrm>
            <a:off x="1671752" y="1187234"/>
            <a:ext cx="9432925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03. Visuelles Wissensschema</a:t>
            </a:r>
          </a:p>
        </p:txBody>
      </p:sp>
      <p:sp>
        <p:nvSpPr>
          <p:cNvPr id="2" name="Rectangle 1"/>
          <p:cNvSpPr/>
          <p:nvPr/>
        </p:nvSpPr>
        <p:spPr>
          <a:xfrm>
            <a:off x="1842135" y="4628415"/>
            <a:ext cx="10513168" cy="222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32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Auf Basis des erarbeiteten Vokabulars wurde dann mithilfe des Tools „</a:t>
            </a:r>
            <a:r>
              <a:rPr lang="de-DE" altLang="de-DE" sz="32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Cmap</a:t>
            </a:r>
            <a:r>
              <a:rPr lang="de-DE" altLang="de-DE" sz="32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 ein visuelles Wissens-Schema erstellt.</a:t>
            </a:r>
            <a:endParaRPr lang="en-US" sz="3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5FF8A9F-A588-4688-8B2D-78920F4274D9}"/>
              </a:ext>
            </a:extLst>
          </p:cNvPr>
          <p:cNvGrpSpPr/>
          <p:nvPr/>
        </p:nvGrpSpPr>
        <p:grpSpPr>
          <a:xfrm>
            <a:off x="1842135" y="8032632"/>
            <a:ext cx="2829642" cy="872717"/>
            <a:chOff x="1968916" y="8058646"/>
            <a:chExt cx="2829642" cy="872717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1968916" y="8058646"/>
              <a:ext cx="2829642" cy="87271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905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51468" y="8253675"/>
              <a:ext cx="225335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SportsEvent</a:t>
              </a:r>
              <a:endParaRPr lang="en-US" sz="24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38" name="Rectangle 1">
            <a:extLst>
              <a:ext uri="{FF2B5EF4-FFF2-40B4-BE49-F238E27FC236}">
                <a16:creationId xmlns:a16="http://schemas.microsoft.com/office/drawing/2014/main" id="{76DEE7D3-FABF-49F4-A8A8-BFC64A1677E7}"/>
              </a:ext>
            </a:extLst>
          </p:cNvPr>
          <p:cNvSpPr/>
          <p:nvPr/>
        </p:nvSpPr>
        <p:spPr>
          <a:xfrm>
            <a:off x="5147243" y="7621355"/>
            <a:ext cx="7776864" cy="169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 den im Schema rot dargestellten Elementen handelt es sich um Begriffe, welche von </a:t>
            </a:r>
            <a:r>
              <a:rPr lang="de-DE" altLang="de-DE" sz="24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schema.org </a:t>
            </a: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übernommen wurde.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593F741-E0FB-4A1A-894E-575F4FC8ACAC}"/>
              </a:ext>
            </a:extLst>
          </p:cNvPr>
          <p:cNvGrpSpPr/>
          <p:nvPr/>
        </p:nvGrpSpPr>
        <p:grpSpPr>
          <a:xfrm>
            <a:off x="1836542" y="10818440"/>
            <a:ext cx="2829642" cy="872717"/>
            <a:chOff x="1984648" y="10242376"/>
            <a:chExt cx="2829642" cy="872717"/>
          </a:xfrm>
        </p:grpSpPr>
        <p:sp>
          <p:nvSpPr>
            <p:cNvPr id="36" name="Rounded Rectangle 22">
              <a:extLst>
                <a:ext uri="{FF2B5EF4-FFF2-40B4-BE49-F238E27FC236}">
                  <a16:creationId xmlns:a16="http://schemas.microsoft.com/office/drawing/2014/main" id="{87F72611-7FA3-41CA-BD61-145563EB136B}"/>
                </a:ext>
              </a:extLst>
            </p:cNvPr>
            <p:cNvSpPr/>
            <p:nvPr/>
          </p:nvSpPr>
          <p:spPr bwMode="auto">
            <a:xfrm>
              <a:off x="1984648" y="10242376"/>
              <a:ext cx="2829642" cy="8727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4450D36B-2359-4934-8CD0-3A32B44E1062}"/>
                </a:ext>
              </a:extLst>
            </p:cNvPr>
            <p:cNvSpPr/>
            <p:nvPr/>
          </p:nvSpPr>
          <p:spPr>
            <a:xfrm>
              <a:off x="2267200" y="10437405"/>
              <a:ext cx="225335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Trainer</a:t>
              </a:r>
            </a:p>
          </p:txBody>
        </p:sp>
      </p:grpSp>
      <p:sp>
        <p:nvSpPr>
          <p:cNvPr id="39" name="Rectangle 1">
            <a:extLst>
              <a:ext uri="{FF2B5EF4-FFF2-40B4-BE49-F238E27FC236}">
                <a16:creationId xmlns:a16="http://schemas.microsoft.com/office/drawing/2014/main" id="{884CB2C3-40E0-4FF5-B8B1-023D5C0481C4}"/>
              </a:ext>
            </a:extLst>
          </p:cNvPr>
          <p:cNvSpPr/>
          <p:nvPr/>
        </p:nvSpPr>
        <p:spPr>
          <a:xfrm>
            <a:off x="5136502" y="10084672"/>
            <a:ext cx="7776864" cy="224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 blau dargestellten Elemente konnten nicht in gleicher oder passender Form aufgefunden werden und wurden vom Projektteam als eigenes Vokabular, auch im späteren technischen Modell, eingeführt.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908F97-2EDD-44A3-833B-6C812884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752" y="250464"/>
            <a:ext cx="16518840" cy="13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1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7</a:t>
            </a:fld>
            <a:endParaRPr lang="x-none" altLang="x-none"/>
          </a:p>
        </p:txBody>
      </p:sp>
      <p:sp>
        <p:nvSpPr>
          <p:cNvPr id="3" name="Rounded Rectangle 2"/>
          <p:cNvSpPr/>
          <p:nvPr/>
        </p:nvSpPr>
        <p:spPr bwMode="auto">
          <a:xfrm rot="301155">
            <a:off x="13673180" y="2910550"/>
            <a:ext cx="8085073" cy="7185788"/>
          </a:xfrm>
          <a:prstGeom prst="roundRect">
            <a:avLst>
              <a:gd name="adj" fmla="val 858"/>
            </a:avLst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018" y="5274774"/>
            <a:ext cx="11953328" cy="122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Zur Überführung in das technische Modell wurde der </a:t>
            </a:r>
            <a:r>
              <a:rPr lang="de-DE" altLang="de-DE" sz="26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rdfEditor</a:t>
            </a: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genutzt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Beispielweise wurde die Hauptklasse „</a:t>
            </a:r>
            <a:r>
              <a:rPr lang="de-DE" sz="2600" b="1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SportsEvent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 wie folgt angelegt:</a:t>
            </a:r>
            <a:endParaRPr lang="en-GB" altLang="de-DE" sz="2600" spc="-2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Box 3"/>
          <p:cNvSpPr txBox="1">
            <a:spLocks/>
          </p:cNvSpPr>
          <p:nvPr/>
        </p:nvSpPr>
        <p:spPr bwMode="auto">
          <a:xfrm>
            <a:off x="711474" y="593304"/>
            <a:ext cx="13715679" cy="138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04.Technisches </a:t>
            </a:r>
            <a:r>
              <a:rPr lang="en-US" altLang="x-none" sz="8800" dirty="0" err="1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Wissensschema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87E5629A-1589-4C2B-9941-D59CEFF780BA}"/>
              </a:ext>
            </a:extLst>
          </p:cNvPr>
          <p:cNvSpPr/>
          <p:nvPr/>
        </p:nvSpPr>
        <p:spPr>
          <a:xfrm>
            <a:off x="14427153" y="4712833"/>
            <a:ext cx="7629943" cy="394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prefix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&lt;https://schema.org/&gt; .</a:t>
            </a:r>
          </a:p>
          <a:p>
            <a:pPr>
              <a:lnSpc>
                <a:spcPct val="120000"/>
              </a:lnSpc>
              <a:defRPr/>
            </a:pP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prefix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&lt;http://th-brandenburg.de/ns/kursplanung-fitnessstudio#&gt; .</a:t>
            </a:r>
          </a:p>
          <a:p>
            <a:pPr>
              <a:lnSpc>
                <a:spcPct val="120000"/>
              </a:lnSpc>
              <a:defRPr/>
            </a:pPr>
            <a:endParaRPr lang="de-DE" sz="2600" i="1" spc="-20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schema:SportsEvent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owl:Class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;</a:t>
            </a:r>
            <a:b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 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rdfs:label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"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SportsEvent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"@en ;</a:t>
            </a:r>
            <a:b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 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rdfs:subClassOf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schema:Event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.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32C1AA88-D66D-4619-AE7C-2D565B520332}"/>
              </a:ext>
            </a:extLst>
          </p:cNvPr>
          <p:cNvSpPr/>
          <p:nvPr/>
        </p:nvSpPr>
        <p:spPr bwMode="auto">
          <a:xfrm>
            <a:off x="3627592" y="7363006"/>
            <a:ext cx="4320480" cy="2001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1242CF34-5D2E-41B1-B8DF-74DD77674AB0}"/>
              </a:ext>
            </a:extLst>
          </p:cNvPr>
          <p:cNvSpPr txBox="1">
            <a:spLocks/>
          </p:cNvSpPr>
          <p:nvPr/>
        </p:nvSpPr>
        <p:spPr bwMode="auto">
          <a:xfrm>
            <a:off x="-337392" y="7611970"/>
            <a:ext cx="8496944" cy="6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>
              <a:lnSpc>
                <a:spcPct val="120000"/>
              </a:lnSpc>
              <a:defRPr/>
            </a:pPr>
            <a:r>
              <a:rPr lang="de-DE" altLang="de-DE" sz="32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Beispiel: „Body Fit“ für Beginner</a:t>
            </a:r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3E157A2D-F805-47BD-9F0E-2B2E2AFC6CC6}"/>
              </a:ext>
            </a:extLst>
          </p:cNvPr>
          <p:cNvSpPr/>
          <p:nvPr/>
        </p:nvSpPr>
        <p:spPr>
          <a:xfrm>
            <a:off x="13820924" y="2806666"/>
            <a:ext cx="8946427" cy="810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:BodyFitBeginner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a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:SportsEvent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	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schema:name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"Body Fit Beginner"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:Place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fitness:R100Yogaraum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:organizer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fitness:CristianCananau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:participant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fitness:BeginnerMale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:BeginnerFemale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:BeginnerDivers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:opens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"08:00"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:closes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"09:30"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:dayOfWeek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"Monday"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rdfs:comment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"Halte deinen Körper fit und spüre </a:t>
            </a:r>
          </a:p>
          <a:p>
            <a:pPr>
              <a:lnSpc>
                <a:spcPct val="200000"/>
              </a:lnSpc>
            </a:pP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	das Brennen in jedem Muskel." .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B6CB779-5BEB-4439-B1FE-2DD570ED8A29}"/>
              </a:ext>
            </a:extLst>
          </p:cNvPr>
          <p:cNvSpPr txBox="1">
            <a:spLocks/>
          </p:cNvSpPr>
          <p:nvPr/>
        </p:nvSpPr>
        <p:spPr bwMode="auto">
          <a:xfrm>
            <a:off x="375529" y="9139041"/>
            <a:ext cx="8496944" cy="67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>
              <a:lnSpc>
                <a:spcPct val="120000"/>
              </a:lnSpc>
              <a:defRPr/>
            </a:pPr>
            <a:r>
              <a:rPr lang="de-DE" altLang="de-DE" sz="32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Beispiel: „Body Fit“ für Fortgeschrittene</a:t>
            </a:r>
          </a:p>
        </p:txBody>
      </p:sp>
      <p:sp>
        <p:nvSpPr>
          <p:cNvPr id="18" name="Textfeld 4">
            <a:extLst>
              <a:ext uri="{FF2B5EF4-FFF2-40B4-BE49-F238E27FC236}">
                <a16:creationId xmlns:a16="http://schemas.microsoft.com/office/drawing/2014/main" id="{E95FE908-963D-426A-9CEC-A9B1D6198BCE}"/>
              </a:ext>
            </a:extLst>
          </p:cNvPr>
          <p:cNvSpPr txBox="1"/>
          <p:nvPr/>
        </p:nvSpPr>
        <p:spPr>
          <a:xfrm>
            <a:off x="688302" y="4270843"/>
            <a:ext cx="105578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Den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Teilnehmern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und Interessenten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werden je nach Fähigkeiten und Fitnesslevel verschiedene Kursstufen angeboten. Die Kurse werden durch eindeutige Identifier wie „Beginner“ den einzelnen Instanzen zugeordnet und dienen der Unterscheidbarkeit bei der Abfrage. </a:t>
            </a:r>
          </a:p>
          <a:p>
            <a:pPr algn="just"/>
            <a:r>
              <a:rPr lang="de-DE" sz="2600" dirty="0"/>
              <a:t> </a:t>
            </a: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5B4C6C96-6E64-4B09-AB5E-B2E93605B77A}"/>
              </a:ext>
            </a:extLst>
          </p:cNvPr>
          <p:cNvSpPr/>
          <p:nvPr/>
        </p:nvSpPr>
        <p:spPr bwMode="auto">
          <a:xfrm>
            <a:off x="814736" y="8552129"/>
            <a:ext cx="7618531" cy="232633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56A736A7-37EB-4FB7-8124-E2AB995AAF7F}"/>
              </a:ext>
            </a:extLst>
          </p:cNvPr>
          <p:cNvSpPr/>
          <p:nvPr/>
        </p:nvSpPr>
        <p:spPr>
          <a:xfrm>
            <a:off x="13824036" y="2806665"/>
            <a:ext cx="9432924" cy="810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:BodyFitFortgeschritten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:SportsEvent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:name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"Body Fit Fortgeschritten"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:Place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fitness:R100Yogaraum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:organizer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fitness:CristianCananau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:participant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fitness:FortgeschrittenMale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:FortgeschrittenFemale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:FortgeschrittenDivers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:opens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"10:00"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:closes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"11:30"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:dayOfWeek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"Tuesday"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rdfs:comment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"Halte deinen Körper fit und spüre</a:t>
            </a:r>
          </a:p>
          <a:p>
            <a:pPr>
              <a:lnSpc>
                <a:spcPct val="200000"/>
              </a:lnSpc>
              <a:defRPr/>
            </a:pP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das Brennen in jedem Muskel." .</a:t>
            </a:r>
          </a:p>
        </p:txBody>
      </p:sp>
    </p:spTree>
    <p:extLst>
      <p:ext uri="{BB962C8B-B14F-4D97-AF65-F5344CB8AC3E}">
        <p14:creationId xmlns:p14="http://schemas.microsoft.com/office/powerpoint/2010/main" val="1619598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7" grpId="0"/>
      <p:bldP spid="27" grpId="1"/>
      <p:bldP spid="28" grpId="0"/>
      <p:bldP spid="14" grpId="0"/>
      <p:bldP spid="14" grpId="1"/>
      <p:bldP spid="9" grpId="0" animBg="1"/>
      <p:bldP spid="9" grpId="1" animBg="1"/>
      <p:bldP spid="15" grpId="0"/>
      <p:bldP spid="16" grpId="0"/>
      <p:bldP spid="16" grpId="1"/>
      <p:bldP spid="17" grpId="0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/>
          </p:cNvSpPr>
          <p:nvPr/>
        </p:nvSpPr>
        <p:spPr bwMode="auto">
          <a:xfrm>
            <a:off x="1678832" y="1385391"/>
            <a:ext cx="16201800" cy="18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05.Wissenspräsentationseiten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8</a:t>
            </a:fld>
            <a:endParaRPr lang="x-none" altLang="x-none"/>
          </a:p>
        </p:txBody>
      </p:sp>
      <p:grpSp>
        <p:nvGrpSpPr>
          <p:cNvPr id="14" name="Group 13"/>
          <p:cNvGrpSpPr/>
          <p:nvPr/>
        </p:nvGrpSpPr>
        <p:grpSpPr>
          <a:xfrm>
            <a:off x="1741000" y="3508301"/>
            <a:ext cx="20964168" cy="2067530"/>
            <a:chOff x="1678832" y="3689648"/>
            <a:chExt cx="20964168" cy="2067530"/>
          </a:xfrm>
        </p:grpSpPr>
        <p:sp>
          <p:nvSpPr>
            <p:cNvPr id="17" name="Rectangle 16"/>
            <p:cNvSpPr/>
            <p:nvPr/>
          </p:nvSpPr>
          <p:spPr>
            <a:xfrm>
              <a:off x="11113567" y="4071652"/>
              <a:ext cx="11529433" cy="168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Das Abfragen von Informationen im Sinne von Kompetenzfragen aus unserem Wissensgraphen.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Beispiel: Welcher Kurs findet wann und wo statt?</a:t>
              </a:r>
            </a:p>
          </p:txBody>
        </p:sp>
        <p:sp>
          <p:nvSpPr>
            <p:cNvPr id="24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1.</a:t>
              </a:r>
            </a:p>
          </p:txBody>
        </p:sp>
        <p:sp>
          <p:nvSpPr>
            <p:cNvPr id="26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SPARQL-</a:t>
              </a:r>
              <a:r>
                <a:rPr lang="en-US" altLang="x-none" sz="4000" dirty="0" err="1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Abfrage</a:t>
              </a:r>
              <a:endParaRPr lang="en-US" altLang="x-none" sz="40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  <a:sym typeface="Poppins Medium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1741000" y="6131210"/>
            <a:ext cx="20964168" cy="2067530"/>
            <a:chOff x="1678832" y="3689648"/>
            <a:chExt cx="20964168" cy="2067530"/>
          </a:xfrm>
        </p:grpSpPr>
        <p:sp>
          <p:nvSpPr>
            <p:cNvPr id="30" name="Rectangle 29"/>
            <p:cNvSpPr/>
            <p:nvPr/>
          </p:nvSpPr>
          <p:spPr>
            <a:xfrm>
              <a:off x="11113567" y="4071652"/>
              <a:ext cx="11529433" cy="168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Hinzufügen und Aufbereiten der 100 verschiedenen Sportkurse mit verschiedenen Daten, beispielsweise Raum und Uhrzeit. Hierbei wurden die Daten durch das Tool </a:t>
              </a:r>
              <a:r>
                <a:rPr lang="de-DE" sz="24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OpenRefine</a:t>
              </a: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 in RDF transformiert und anschließend auf </a:t>
              </a:r>
              <a:r>
                <a:rPr lang="de-DE" sz="24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OntoWiki</a:t>
              </a: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 hochgeladen.</a:t>
              </a:r>
            </a:p>
          </p:txBody>
        </p:sp>
        <p:sp>
          <p:nvSpPr>
            <p:cNvPr id="31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2.</a:t>
              </a:r>
            </a:p>
          </p:txBody>
        </p:sp>
        <p:sp>
          <p:nvSpPr>
            <p:cNvPr id="32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Data Engineering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" name="Group 33"/>
          <p:cNvGrpSpPr/>
          <p:nvPr/>
        </p:nvGrpSpPr>
        <p:grpSpPr>
          <a:xfrm>
            <a:off x="1741000" y="8754118"/>
            <a:ext cx="20964168" cy="1944215"/>
            <a:chOff x="1678832" y="3689648"/>
            <a:chExt cx="20964168" cy="1944215"/>
          </a:xfrm>
        </p:grpSpPr>
        <p:sp>
          <p:nvSpPr>
            <p:cNvPr id="35" name="Rectangle 34"/>
            <p:cNvSpPr/>
            <p:nvPr/>
          </p:nvSpPr>
          <p:spPr>
            <a:xfrm>
              <a:off x="11113567" y="4071652"/>
              <a:ext cx="11529433" cy="1131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Mithilfe von Jekyll-RDF wurde der Wissensgraph in eine statische Webseite transformiert. Dabei wurde die Webseite erstellt und das Design angepasst. </a:t>
              </a:r>
            </a:p>
          </p:txBody>
        </p:sp>
        <p:sp>
          <p:nvSpPr>
            <p:cNvPr id="36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3.</a:t>
              </a:r>
            </a:p>
          </p:txBody>
        </p:sp>
        <p:sp>
          <p:nvSpPr>
            <p:cNvPr id="37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Jekyll-RDF </a:t>
              </a:r>
              <a:r>
                <a:rPr lang="en-US" altLang="x-none" sz="400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Implementierung</a:t>
              </a:r>
              <a:endParaRPr lang="en-US" altLang="x-none" sz="40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  <a:sym typeface="Poppins Medium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2910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Business Report 1 - violet">
      <a:dk1>
        <a:srgbClr val="0F0C16"/>
      </a:dk1>
      <a:lt1>
        <a:srgbClr val="FEFFFE"/>
      </a:lt1>
      <a:dk2>
        <a:srgbClr val="151623"/>
      </a:dk2>
      <a:lt2>
        <a:srgbClr val="FEFFFE"/>
      </a:lt2>
      <a:accent1>
        <a:srgbClr val="C096FE"/>
      </a:accent1>
      <a:accent2>
        <a:srgbClr val="B68EF2"/>
      </a:accent2>
      <a:accent3>
        <a:srgbClr val="8A53BD"/>
      </a:accent3>
      <a:accent4>
        <a:srgbClr val="6F2F9F"/>
      </a:accent4>
      <a:accent5>
        <a:srgbClr val="3E414F"/>
      </a:accent5>
      <a:accent6>
        <a:srgbClr val="8A53BD"/>
      </a:accent6>
      <a:hlink>
        <a:srgbClr val="C096FE"/>
      </a:hlink>
      <a:folHlink>
        <a:srgbClr val="8A53B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521</Words>
  <Application>Microsoft Office PowerPoint</Application>
  <PresentationFormat>Произвольный</PresentationFormat>
  <Paragraphs>92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Arial</vt:lpstr>
      <vt:lpstr>Helvetica Neue</vt:lpstr>
      <vt:lpstr>Helvetica Neue Medium</vt:lpstr>
      <vt:lpstr>Open Sans</vt:lpstr>
      <vt:lpstr>Open Sans Light</vt:lpstr>
      <vt:lpstr>Open Sans Semibold</vt:lpstr>
      <vt:lpstr>Poppins</vt:lpstr>
      <vt:lpstr>Poppins Medium</vt:lpstr>
      <vt:lpstr>Poppins SemiBold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Juri</dc:creator>
  <cp:lastModifiedBy>Iurii Shyshlin</cp:lastModifiedBy>
  <cp:revision>450</cp:revision>
  <dcterms:modified xsi:type="dcterms:W3CDTF">2019-06-24T20:28:59Z</dcterms:modified>
</cp:coreProperties>
</file>